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257" r:id="rId5"/>
    <p:sldId id="313" r:id="rId6"/>
    <p:sldId id="308" r:id="rId7"/>
    <p:sldId id="256" r:id="rId8"/>
    <p:sldId id="258" r:id="rId9"/>
    <p:sldId id="309" r:id="rId10"/>
    <p:sldId id="310" r:id="rId11"/>
    <p:sldId id="259" r:id="rId12"/>
    <p:sldId id="267" r:id="rId13"/>
    <p:sldId id="268" r:id="rId14"/>
    <p:sldId id="297" r:id="rId15"/>
    <p:sldId id="269" r:id="rId16"/>
    <p:sldId id="260" r:id="rId17"/>
    <p:sldId id="261" r:id="rId18"/>
    <p:sldId id="306" r:id="rId19"/>
    <p:sldId id="296" r:id="rId20"/>
    <p:sldId id="302" r:id="rId21"/>
    <p:sldId id="299" r:id="rId22"/>
    <p:sldId id="300" r:id="rId23"/>
    <p:sldId id="301" r:id="rId24"/>
    <p:sldId id="303" r:id="rId25"/>
    <p:sldId id="304" r:id="rId26"/>
    <p:sldId id="305" r:id="rId27"/>
    <p:sldId id="281" r:id="rId28"/>
    <p:sldId id="282" r:id="rId29"/>
    <p:sldId id="307" r:id="rId30"/>
    <p:sldId id="270" r:id="rId31"/>
    <p:sldId id="263" r:id="rId32"/>
    <p:sldId id="271" r:id="rId33"/>
    <p:sldId id="272" r:id="rId34"/>
    <p:sldId id="264" r:id="rId35"/>
    <p:sldId id="298" r:id="rId36"/>
    <p:sldId id="273" r:id="rId37"/>
    <p:sldId id="295" r:id="rId38"/>
    <p:sldId id="274" r:id="rId39"/>
    <p:sldId id="275" r:id="rId40"/>
    <p:sldId id="276" r:id="rId41"/>
    <p:sldId id="277" r:id="rId42"/>
    <p:sldId id="291" r:id="rId43"/>
    <p:sldId id="283" r:id="rId44"/>
    <p:sldId id="293" r:id="rId45"/>
    <p:sldId id="284" r:id="rId46"/>
    <p:sldId id="285" r:id="rId47"/>
    <p:sldId id="286" r:id="rId48"/>
    <p:sldId id="287" r:id="rId49"/>
    <p:sldId id="292" r:id="rId50"/>
    <p:sldId id="288" r:id="rId51"/>
    <p:sldId id="289" r:id="rId52"/>
    <p:sldId id="290" r:id="rId53"/>
    <p:sldId id="311" r:id="rId54"/>
    <p:sldId id="312"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63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p:cViewPr varScale="1">
        <p:scale>
          <a:sx n="77" d="100"/>
          <a:sy n="77" d="100"/>
        </p:scale>
        <p:origin x="-6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A686D0-130B-4ADA-8238-73C04C36766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BD6067-2861-4B09-9172-B7A3FC9E2EE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Logins area may look different but it needs P3_Users, P3_Administrators</a:t>
            </a:r>
            <a:r>
              <a:rPr lang="en-US" baseline="0" dirty="0" smtClean="0"/>
              <a:t> and P3StudyUsers</a:t>
            </a:r>
          </a:p>
          <a:p>
            <a:r>
              <a:rPr lang="en-US" baseline="0" dirty="0" smtClean="0"/>
              <a:t>If reporting has been installed there would be P3ReportUsers</a:t>
            </a:r>
          </a:p>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C54D0FE3-4D9E-44EB-86E1-AB49467FAC04}" type="slidenum">
              <a:rPr lang="en-US" smtClean="0"/>
              <a:pPr/>
              <a:t>24</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39940" name="Slide Number Placeholder 3"/>
          <p:cNvSpPr>
            <a:spLocks noGrp="1"/>
          </p:cNvSpPr>
          <p:nvPr>
            <p:ph type="sldNum" sz="quarter" idx="5"/>
          </p:nvPr>
        </p:nvSpPr>
        <p:spPr>
          <a:noFill/>
        </p:spPr>
        <p:txBody>
          <a:bodyPr/>
          <a:lstStyle/>
          <a:p>
            <a:fld id="{6802997C-171C-4783-9737-A03674BA31B4}" type="slidenum">
              <a:rPr lang="en-US" smtClean="0"/>
              <a:pPr/>
              <a:t>25</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would also be in the instance that is being used.</a:t>
            </a:r>
          </a:p>
          <a:p>
            <a:r>
              <a:rPr lang="en-US" dirty="0" smtClean="0"/>
              <a:t>If a Study is created in P3Plus</a:t>
            </a:r>
            <a:r>
              <a:rPr lang="en-US" baseline="0" dirty="0" smtClean="0"/>
              <a:t> and then the instance changed, that study will no longer be available.</a:t>
            </a:r>
          </a:p>
          <a:p>
            <a:r>
              <a:rPr lang="en-US" baseline="0" dirty="0" smtClean="0"/>
              <a:t>The Study would be available when switched back.</a:t>
            </a:r>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Fie and Print sharing must also be enabled.</a:t>
            </a:r>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when reconnected to a domain these polices can change.</a:t>
            </a:r>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xxx are the version</a:t>
            </a:r>
            <a:r>
              <a:rPr lang="en-US" baseline="0" dirty="0" smtClean="0"/>
              <a:t> of Ponemah that is installed and being used.</a:t>
            </a:r>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07D536CD-4056-4ED0-A096-C1FCA8D05AB6}" type="slidenum">
              <a:rPr lang="en-US" smtClean="0"/>
              <a:pPr/>
              <a:t>40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B25969FF-9703-4509-86CA-AD2323A6B49B}" type="slidenum">
              <a:rPr lang="en-US" smtClean="0"/>
              <a:pPr/>
              <a:t>42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AFC71192-F593-4DDC-9375-F5A0EFD93651}" type="slidenum">
              <a:rPr lang="en-US" smtClean="0"/>
              <a:pPr/>
              <a:t>43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62FA9ED3-0DFF-4988-A00D-423CED83C25D}" type="slidenum">
              <a:rPr lang="en-US" smtClean="0"/>
              <a:pPr/>
              <a:t>44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931E2324-6C99-434B-92A7-785870900877}" type="slidenum">
              <a:rPr lang="en-US" smtClean="0"/>
              <a:pPr/>
              <a:t>45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1C9AA8DE-3AE5-43C2-AEB9-46C8336220BD}" type="slidenum">
              <a:rPr lang="en-US" smtClean="0"/>
              <a:pPr/>
              <a:t>47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31FB2BBA-1952-4BAD-A61D-6FD0898DEEAA}" type="slidenum">
              <a:rPr lang="en-US" smtClean="0"/>
              <a:pPr/>
              <a:t>48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37282254-895D-4D0B-BF07-DF3C328AAE3F}" type="slidenum">
              <a:rPr lang="en-US" smtClean="0"/>
              <a:pPr/>
              <a:t>49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MDF extension is the</a:t>
            </a:r>
            <a:r>
              <a:rPr lang="en-US" baseline="0" dirty="0" smtClean="0"/>
              <a:t> main database file</a:t>
            </a:r>
          </a:p>
          <a:p>
            <a:r>
              <a:rPr lang="en-US" baseline="0" dirty="0" smtClean="0"/>
              <a:t>LDF is the SQL internal audit log file</a:t>
            </a:r>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File layout for database the same</a:t>
            </a:r>
          </a:p>
          <a:p>
            <a:r>
              <a:rPr lang="en-US" dirty="0" smtClean="0"/>
              <a:t>Instance</a:t>
            </a:r>
            <a:r>
              <a:rPr lang="en-US" baseline="0" dirty="0" smtClean="0"/>
              <a:t> name different</a:t>
            </a:r>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D6067-2861-4B09-9172-B7A3FC9E2EE8}"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D6067-2861-4B09-9172-B7A3FC9E2EE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553200" y="6537325"/>
            <a:ext cx="2514600" cy="244475"/>
          </a:xfrm>
          <a:prstGeom prst="rect">
            <a:avLst/>
          </a:prstGeom>
          <a:noFill/>
          <a:ln w="9525">
            <a:noFill/>
            <a:miter lim="800000"/>
            <a:headEnd/>
            <a:tailEnd/>
          </a:ln>
          <a:effectLst/>
        </p:spPr>
        <p:txBody>
          <a:bodyPr>
            <a:spAutoFit/>
          </a:bodyPr>
          <a:lstStyle/>
          <a:p>
            <a:pPr algn="r">
              <a:spcBef>
                <a:spcPct val="50000"/>
              </a:spcBef>
              <a:defRPr/>
            </a:pPr>
            <a:r>
              <a:rPr lang="en-US" sz="1000" dirty="0">
                <a:solidFill>
                  <a:srgbClr val="A32638"/>
                </a:solidFill>
                <a:latin typeface="Verdana" pitchFamily="34" charset="0"/>
              </a:rPr>
              <a:t>© 2011 Data Sciences International</a:t>
            </a:r>
          </a:p>
        </p:txBody>
      </p:sp>
      <p:grpSp>
        <p:nvGrpSpPr>
          <p:cNvPr id="2" name="Group 8"/>
          <p:cNvGrpSpPr>
            <a:grpSpLocks/>
          </p:cNvGrpSpPr>
          <p:nvPr/>
        </p:nvGrpSpPr>
        <p:grpSpPr bwMode="auto">
          <a:xfrm>
            <a:off x="0" y="381000"/>
            <a:ext cx="9144000" cy="1536700"/>
            <a:chOff x="0" y="381000"/>
            <a:chExt cx="9144000" cy="1536700"/>
          </a:xfrm>
        </p:grpSpPr>
        <p:pic>
          <p:nvPicPr>
            <p:cNvPr id="6" name="Picture 9" descr="ppt-Pg-1_art"/>
            <p:cNvPicPr>
              <a:picLocks noChangeAspect="1" noChangeArrowheads="1"/>
            </p:cNvPicPr>
            <p:nvPr/>
          </p:nvPicPr>
          <p:blipFill>
            <a:blip r:embed="rId2" cstate="print"/>
            <a:srcRect/>
            <a:stretch>
              <a:fillRect/>
            </a:stretch>
          </p:blipFill>
          <p:spPr bwMode="auto">
            <a:xfrm>
              <a:off x="0" y="381000"/>
              <a:ext cx="9144000" cy="1536700"/>
            </a:xfrm>
            <a:prstGeom prst="rect">
              <a:avLst/>
            </a:prstGeom>
            <a:noFill/>
            <a:ln w="9525">
              <a:noFill/>
              <a:miter lim="800000"/>
              <a:headEnd/>
              <a:tailEnd/>
            </a:ln>
          </p:spPr>
        </p:pic>
        <p:sp>
          <p:nvSpPr>
            <p:cNvPr id="7" name="Rectangle 6"/>
            <p:cNvSpPr/>
            <p:nvPr/>
          </p:nvSpPr>
          <p:spPr>
            <a:xfrm>
              <a:off x="914400" y="762000"/>
              <a:ext cx="1295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2" descr="2010-DSI_logo.jpg"/>
            <p:cNvPicPr>
              <a:picLocks noChangeAspect="1"/>
            </p:cNvPicPr>
            <p:nvPr/>
          </p:nvPicPr>
          <p:blipFill>
            <a:blip r:embed="rId3" cstate="print"/>
            <a:srcRect/>
            <a:stretch>
              <a:fillRect/>
            </a:stretch>
          </p:blipFill>
          <p:spPr bwMode="auto">
            <a:xfrm>
              <a:off x="658368" y="838200"/>
              <a:ext cx="1656338" cy="484632"/>
            </a:xfrm>
            <a:prstGeom prst="rect">
              <a:avLst/>
            </a:prstGeom>
            <a:noFill/>
            <a:ln w="9525">
              <a:noFill/>
              <a:miter lim="800000"/>
              <a:headEnd/>
              <a:tailEnd/>
            </a:ln>
          </p:spPr>
        </p:pic>
      </p:grpSp>
      <p:sp>
        <p:nvSpPr>
          <p:cNvPr id="9" name="TextBox 3"/>
          <p:cNvSpPr txBox="1">
            <a:spLocks noChangeArrowheads="1"/>
          </p:cNvSpPr>
          <p:nvPr/>
        </p:nvSpPr>
        <p:spPr bwMode="auto">
          <a:xfrm>
            <a:off x="2209800" y="5791200"/>
            <a:ext cx="5562600" cy="369888"/>
          </a:xfrm>
          <a:prstGeom prst="rect">
            <a:avLst/>
          </a:prstGeom>
          <a:noFill/>
          <a:ln w="9525">
            <a:noFill/>
            <a:miter lim="800000"/>
            <a:headEnd/>
            <a:tailEnd/>
          </a:ln>
        </p:spPr>
        <p:txBody>
          <a:bodyPr>
            <a:spAutoFit/>
          </a:bodyPr>
          <a:lstStyle/>
          <a:p>
            <a:pPr>
              <a:defRPr/>
            </a:pPr>
            <a:r>
              <a:rPr lang="en-US" i="1" dirty="0">
                <a:solidFill>
                  <a:srgbClr val="CF9709"/>
                </a:solidFill>
                <a:latin typeface="Arial" pitchFamily="34" charset="0"/>
                <a:cs typeface="Arial" pitchFamily="34" charset="0"/>
              </a:rPr>
              <a:t>The Gold Standard in Physiologic Monitoring</a:t>
            </a:r>
          </a:p>
        </p:txBody>
      </p:sp>
      <p:sp>
        <p:nvSpPr>
          <p:cNvPr id="921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circles-squares"/>
          <p:cNvPicPr>
            <a:picLocks noChangeAspect="1" noChangeArrowheads="1"/>
          </p:cNvPicPr>
          <p:nvPr/>
        </p:nvPicPr>
        <p:blipFill>
          <a:blip r:embed="rId13" cstate="print"/>
          <a:srcRect t="25389"/>
          <a:stretch>
            <a:fillRect/>
          </a:stretch>
        </p:blipFill>
        <p:spPr bwMode="auto">
          <a:xfrm>
            <a:off x="0" y="6400800"/>
            <a:ext cx="3441700" cy="457200"/>
          </a:xfrm>
          <a:prstGeom prst="rect">
            <a:avLst/>
          </a:prstGeom>
          <a:noFill/>
          <a:ln w="9525">
            <a:noFill/>
            <a:miter lim="800000"/>
            <a:headEnd/>
            <a:tailEnd/>
          </a:ln>
        </p:spPr>
      </p:pic>
      <p:pic>
        <p:nvPicPr>
          <p:cNvPr id="1027" name="Picture 13" descr="header-bar"/>
          <p:cNvPicPr>
            <a:picLocks noChangeAspect="1" noChangeArrowheads="1"/>
          </p:cNvPicPr>
          <p:nvPr/>
        </p:nvPicPr>
        <p:blipFill>
          <a:blip r:embed="rId14" cstate="print"/>
          <a:srcRect/>
          <a:stretch>
            <a:fillRect/>
          </a:stretch>
        </p:blipFill>
        <p:spPr bwMode="auto">
          <a:xfrm>
            <a:off x="0" y="0"/>
            <a:ext cx="9144000" cy="1143000"/>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2"/>
          <p:cNvSpPr>
            <a:spLocks noGrp="1" noChangeArrowheads="1"/>
          </p:cNvSpPr>
          <p:nvPr>
            <p:ph type="title"/>
          </p:nvPr>
        </p:nvSpPr>
        <p:spPr bwMode="auto">
          <a:xfrm>
            <a:off x="457200" y="1524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Box 11"/>
          <p:cNvSpPr txBox="1">
            <a:spLocks noChangeArrowheads="1"/>
          </p:cNvSpPr>
          <p:nvPr/>
        </p:nvSpPr>
        <p:spPr bwMode="auto">
          <a:xfrm>
            <a:off x="4648200" y="6613525"/>
            <a:ext cx="2514600" cy="215900"/>
          </a:xfrm>
          <a:prstGeom prst="rect">
            <a:avLst/>
          </a:prstGeom>
          <a:noFill/>
          <a:ln w="9525">
            <a:noFill/>
            <a:miter lim="800000"/>
            <a:headEnd/>
            <a:tailEnd/>
          </a:ln>
          <a:effectLst/>
        </p:spPr>
        <p:txBody>
          <a:bodyPr>
            <a:spAutoFit/>
          </a:bodyPr>
          <a:lstStyle/>
          <a:p>
            <a:pPr algn="r">
              <a:spcBef>
                <a:spcPct val="50000"/>
              </a:spcBef>
              <a:defRPr/>
            </a:pPr>
            <a:r>
              <a:rPr lang="en-US" sz="800" dirty="0">
                <a:solidFill>
                  <a:srgbClr val="A32638"/>
                </a:solidFill>
                <a:latin typeface="Verdana" pitchFamily="34" charset="0"/>
              </a:rPr>
              <a:t>© 2011 Data Sciences International</a:t>
            </a:r>
          </a:p>
        </p:txBody>
      </p:sp>
      <p:pic>
        <p:nvPicPr>
          <p:cNvPr id="1031" name="Picture 7" descr="2010-DSI_logo.png"/>
          <p:cNvPicPr>
            <a:picLocks noChangeAspect="1"/>
          </p:cNvPicPr>
          <p:nvPr/>
        </p:nvPicPr>
        <p:blipFill>
          <a:blip r:embed="rId15" cstate="print"/>
          <a:srcRect/>
          <a:stretch>
            <a:fillRect/>
          </a:stretch>
        </p:blipFill>
        <p:spPr bwMode="auto">
          <a:xfrm>
            <a:off x="7391400" y="6351588"/>
            <a:ext cx="1447800" cy="423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000">
          <a:solidFill>
            <a:schemeClr val="bg1"/>
          </a:solidFill>
          <a:latin typeface="Arial" charset="0"/>
          <a:cs typeface="Arial" charset="0"/>
        </a:defRPr>
      </a:lvl2pPr>
      <a:lvl3pPr algn="ctr" rtl="0" eaLnBrk="1" fontAlgn="base" hangingPunct="1">
        <a:spcBef>
          <a:spcPct val="0"/>
        </a:spcBef>
        <a:spcAft>
          <a:spcPct val="0"/>
        </a:spcAft>
        <a:defRPr sz="4000">
          <a:solidFill>
            <a:schemeClr val="bg1"/>
          </a:solidFill>
          <a:latin typeface="Arial" charset="0"/>
          <a:cs typeface="Arial" charset="0"/>
        </a:defRPr>
      </a:lvl3pPr>
      <a:lvl4pPr algn="ctr" rtl="0" eaLnBrk="1" fontAlgn="base" hangingPunct="1">
        <a:spcBef>
          <a:spcPct val="0"/>
        </a:spcBef>
        <a:spcAft>
          <a:spcPct val="0"/>
        </a:spcAft>
        <a:defRPr sz="4000">
          <a:solidFill>
            <a:schemeClr val="bg1"/>
          </a:solidFill>
          <a:latin typeface="Arial" charset="0"/>
          <a:cs typeface="Arial" charset="0"/>
        </a:defRPr>
      </a:lvl4pPr>
      <a:lvl5pPr algn="ctr" rtl="0" eaLnBrk="1" fontAlgn="base" hangingPunct="1">
        <a:spcBef>
          <a:spcPct val="0"/>
        </a:spcBef>
        <a:spcAft>
          <a:spcPct val="0"/>
        </a:spcAft>
        <a:defRPr sz="4000">
          <a:solidFill>
            <a:schemeClr val="bg1"/>
          </a:solidFill>
          <a:latin typeface="Arial" charset="0"/>
          <a:cs typeface="Arial" charset="0"/>
        </a:defRPr>
      </a:lvl5pPr>
      <a:lvl6pPr marL="457200" algn="ctr" rtl="0" eaLnBrk="1" fontAlgn="base" hangingPunct="1">
        <a:spcBef>
          <a:spcPct val="0"/>
        </a:spcBef>
        <a:spcAft>
          <a:spcPct val="0"/>
        </a:spcAft>
        <a:defRPr sz="4000">
          <a:solidFill>
            <a:schemeClr val="bg1"/>
          </a:solidFill>
          <a:latin typeface="Arial" charset="0"/>
          <a:cs typeface="Arial" charset="0"/>
        </a:defRPr>
      </a:lvl6pPr>
      <a:lvl7pPr marL="914400" algn="ctr" rtl="0" eaLnBrk="1" fontAlgn="base" hangingPunct="1">
        <a:spcBef>
          <a:spcPct val="0"/>
        </a:spcBef>
        <a:spcAft>
          <a:spcPct val="0"/>
        </a:spcAft>
        <a:defRPr sz="4000">
          <a:solidFill>
            <a:schemeClr val="bg1"/>
          </a:solidFill>
          <a:latin typeface="Arial" charset="0"/>
          <a:cs typeface="Arial" charset="0"/>
        </a:defRPr>
      </a:lvl7pPr>
      <a:lvl8pPr marL="1371600" algn="ctr" rtl="0" eaLnBrk="1" fontAlgn="base" hangingPunct="1">
        <a:spcBef>
          <a:spcPct val="0"/>
        </a:spcBef>
        <a:spcAft>
          <a:spcPct val="0"/>
        </a:spcAft>
        <a:defRPr sz="4000">
          <a:solidFill>
            <a:schemeClr val="bg1"/>
          </a:solidFill>
          <a:latin typeface="Arial" charset="0"/>
          <a:cs typeface="Arial" charset="0"/>
        </a:defRPr>
      </a:lvl8pPr>
      <a:lvl9pPr marL="1828800" algn="ctr" rtl="0" eaLnBrk="1" fontAlgn="base" hangingPunct="1">
        <a:spcBef>
          <a:spcPct val="0"/>
        </a:spcBef>
        <a:spcAft>
          <a:spcPct val="0"/>
        </a:spcAft>
        <a:defRPr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icrosoft.com/download/en/details.aspx?id=896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msdn.microsoft.com/en-us/library/ms345327.asp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jwwishart.wordpress.com/2009/10/27/firewall-rule-for-sql-server-2005-on-windows-7/" TargetMode="External"/><Relationship Id="rId2" Type="http://schemas.openxmlformats.org/officeDocument/2006/relationships/hyperlink" Target="http://msdn.microsoft.com/en-us/library/ms175043.aspx" TargetMode="External"/><Relationship Id="rId1" Type="http://schemas.openxmlformats.org/officeDocument/2006/relationships/slideLayout" Target="../slideLayouts/slideLayout2.xml"/><Relationship Id="rId4" Type="http://schemas.openxmlformats.org/officeDocument/2006/relationships/hyperlink" Target="http://msdn.microsoft.com/en-us/library/cc646023.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457200" y="2895600"/>
            <a:ext cx="8382000" cy="1755775"/>
          </a:xfrm>
        </p:spPr>
        <p:txBody>
          <a:bodyPr/>
          <a:lstStyle/>
          <a:p>
            <a:r>
              <a:rPr lang="en-US" dirty="0" smtClean="0">
                <a:solidFill>
                  <a:schemeClr val="tx1"/>
                </a:solidFill>
              </a:rPr>
              <a:t>SQL Server and Network Study Setup, Troubleshooting &amp; Training</a:t>
            </a:r>
            <a:endParaRPr lang="en-US" dirty="0">
              <a:solidFill>
                <a:schemeClr val="tx1"/>
              </a:solidFill>
            </a:endParaRPr>
          </a:p>
        </p:txBody>
      </p:sp>
      <p:sp>
        <p:nvSpPr>
          <p:cNvPr id="10245" name="Rectangle 5"/>
          <p:cNvSpPr>
            <a:spLocks noGrp="1" noChangeArrowheads="1"/>
          </p:cNvSpPr>
          <p:nvPr>
            <p:ph type="subTitle" idx="1"/>
          </p:nvPr>
        </p:nvSpPr>
        <p:spPr>
          <a:xfrm>
            <a:off x="1295400" y="4953000"/>
            <a:ext cx="6400800" cy="1447800"/>
          </a:xfrm>
        </p:spPr>
        <p:txBody>
          <a:bodyPr/>
          <a:lstStyle/>
          <a:p>
            <a:r>
              <a:rPr lang="en-US" dirty="0" smtClean="0"/>
              <a:t>July 2011</a:t>
            </a:r>
            <a:endParaRPr lang="en-US" dirty="0"/>
          </a:p>
        </p:txBody>
      </p:sp>
      <p:sp>
        <p:nvSpPr>
          <p:cNvPr id="4" name="Title 3"/>
          <p:cNvSpPr txBox="1">
            <a:spLocks/>
          </p:cNvSpPr>
          <p:nvPr/>
        </p:nvSpPr>
        <p:spPr bwMode="auto">
          <a:xfrm>
            <a:off x="762000" y="17526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FF0000"/>
                </a:solidFill>
                <a:effectLst/>
                <a:uLnTx/>
                <a:uFillTx/>
                <a:latin typeface="+mj-lt"/>
                <a:ea typeface="+mj-ea"/>
                <a:cs typeface="+mj-cs"/>
              </a:rPr>
              <a:t>INTERNAL DSI USE ONLY!</a:t>
            </a:r>
            <a:endParaRPr kumimoji="0" lang="en-US" sz="4000" b="0"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600" dirty="0" smtClean="0"/>
              <a:t>SQL Server 2005 Instance &amp; File Layout</a:t>
            </a:r>
            <a:endParaRPr lang="en-US" sz="3600" dirty="0"/>
          </a:p>
        </p:txBody>
      </p:sp>
      <p:pic>
        <p:nvPicPr>
          <p:cNvPr id="1027" name="Picture 3"/>
          <p:cNvPicPr>
            <a:picLocks noChangeAspect="1" noChangeArrowheads="1"/>
          </p:cNvPicPr>
          <p:nvPr/>
        </p:nvPicPr>
        <p:blipFill>
          <a:blip r:embed="rId3" cstate="print"/>
          <a:srcRect/>
          <a:stretch>
            <a:fillRect/>
          </a:stretch>
        </p:blipFill>
        <p:spPr bwMode="auto">
          <a:xfrm>
            <a:off x="2388689" y="1143000"/>
            <a:ext cx="6755311" cy="5334000"/>
          </a:xfrm>
          <a:prstGeom prst="rect">
            <a:avLst/>
          </a:prstGeom>
          <a:noFill/>
          <a:ln w="9525">
            <a:noFill/>
            <a:miter lim="800000"/>
            <a:headEnd/>
            <a:tailEnd/>
          </a:ln>
        </p:spPr>
      </p:pic>
      <p:sp>
        <p:nvSpPr>
          <p:cNvPr id="6" name="Oval 5"/>
          <p:cNvSpPr/>
          <p:nvPr/>
        </p:nvSpPr>
        <p:spPr>
          <a:xfrm>
            <a:off x="2895600" y="3657600"/>
            <a:ext cx="1524000" cy="14478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200" y="4267200"/>
            <a:ext cx="19812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Instance 1: P3Plus which is under the MSSQL.1 folder</a:t>
            </a:r>
            <a:endParaRPr lang="en-US" sz="1200" b="1" dirty="0"/>
          </a:p>
        </p:txBody>
      </p:sp>
      <p:cxnSp>
        <p:nvCxnSpPr>
          <p:cNvPr id="8" name="Straight Arrow Connector 7"/>
          <p:cNvCxnSpPr>
            <a:stCxn id="7" idx="3"/>
            <a:endCxn id="6" idx="2"/>
          </p:cNvCxnSpPr>
          <p:nvPr/>
        </p:nvCxnSpPr>
        <p:spPr>
          <a:xfrm flipV="1">
            <a:off x="2057400" y="4381500"/>
            <a:ext cx="838200" cy="2286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2005 Instances</a:t>
            </a:r>
            <a:endParaRPr lang="en-US" dirty="0"/>
          </a:p>
        </p:txBody>
      </p:sp>
      <p:sp>
        <p:nvSpPr>
          <p:cNvPr id="3" name="Content Placeholder 2"/>
          <p:cNvSpPr>
            <a:spLocks noGrp="1"/>
          </p:cNvSpPr>
          <p:nvPr>
            <p:ph idx="1"/>
          </p:nvPr>
        </p:nvSpPr>
        <p:spPr/>
        <p:txBody>
          <a:bodyPr/>
          <a:lstStyle/>
          <a:p>
            <a:r>
              <a:rPr lang="en-US" dirty="0" smtClean="0"/>
              <a:t>Instance number for Ponemah could be different if another application installed SQL Server 2005 Express first</a:t>
            </a:r>
          </a:p>
          <a:p>
            <a:pPr lvl="1"/>
            <a:r>
              <a:rPr lang="en-US" dirty="0" smtClean="0"/>
              <a:t>Example: CRM</a:t>
            </a:r>
          </a:p>
          <a:p>
            <a:r>
              <a:rPr lang="en-US" dirty="0" smtClean="0"/>
              <a:t>Only way to know for sure is by looking in the SQL Data folder.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2000 &amp; 2005 Differences</a:t>
            </a:r>
            <a:endParaRPr lang="en-US" dirty="0"/>
          </a:p>
        </p:txBody>
      </p:sp>
      <p:sp>
        <p:nvSpPr>
          <p:cNvPr id="3" name="Content Placeholder 2"/>
          <p:cNvSpPr>
            <a:spLocks noGrp="1"/>
          </p:cNvSpPr>
          <p:nvPr>
            <p:ph idx="1"/>
          </p:nvPr>
        </p:nvSpPr>
        <p:spPr>
          <a:xfrm>
            <a:off x="228600" y="1219200"/>
            <a:ext cx="8610600" cy="4525963"/>
          </a:xfrm>
        </p:spPr>
        <p:txBody>
          <a:bodyPr/>
          <a:lstStyle/>
          <a:p>
            <a:r>
              <a:rPr lang="en-US" sz="2000" dirty="0" smtClean="0"/>
              <a:t>Instance Install</a:t>
            </a:r>
          </a:p>
          <a:p>
            <a:pPr lvl="1"/>
            <a:r>
              <a:rPr lang="en-US" sz="2000" dirty="0" smtClean="0"/>
              <a:t>With SQL 2000 Instance names are either P3Plus or P3PlusTest.</a:t>
            </a:r>
          </a:p>
          <a:p>
            <a:pPr lvl="1"/>
            <a:r>
              <a:rPr lang="en-US" sz="2000" dirty="0" smtClean="0"/>
              <a:t>With SQL 2005 Instance name depends on how many instances are installed.</a:t>
            </a:r>
          </a:p>
          <a:p>
            <a:pPr lvl="2"/>
            <a:r>
              <a:rPr lang="en-US" dirty="0" smtClean="0"/>
              <a:t>First install of any instance will be under MSSQL.1 folder.</a:t>
            </a:r>
          </a:p>
          <a:p>
            <a:pPr lvl="1"/>
            <a:r>
              <a:rPr lang="en-US" sz="2000" dirty="0" smtClean="0"/>
              <a:t>Only way to know is to locate the P3Plus_xx.MDF file.</a:t>
            </a:r>
          </a:p>
          <a:p>
            <a:pPr lvl="1"/>
            <a:r>
              <a:rPr lang="en-US" sz="2000" dirty="0" smtClean="0"/>
              <a:t>Other applications like CRM if installed first will be in the MSSQL.1 instance.</a:t>
            </a:r>
          </a:p>
          <a:p>
            <a:r>
              <a:rPr lang="en-US" sz="2000" dirty="0" smtClean="0"/>
              <a:t>SQL Server ICON in System tray not displayed with SQL 2005.</a:t>
            </a:r>
          </a:p>
          <a:p>
            <a:endParaRPr lang="en-US" sz="2000" dirty="0"/>
          </a:p>
        </p:txBody>
      </p:sp>
      <p:pic>
        <p:nvPicPr>
          <p:cNvPr id="4" name="Picture 3"/>
          <p:cNvPicPr>
            <a:picLocks noChangeAspect="1" noChangeArrowheads="1"/>
          </p:cNvPicPr>
          <p:nvPr/>
        </p:nvPicPr>
        <p:blipFill>
          <a:blip r:embed="rId3" cstate="print"/>
          <a:srcRect/>
          <a:stretch>
            <a:fillRect/>
          </a:stretch>
        </p:blipFill>
        <p:spPr bwMode="auto">
          <a:xfrm>
            <a:off x="2819400" y="4876800"/>
            <a:ext cx="2806143" cy="964276"/>
          </a:xfrm>
          <a:prstGeom prst="rect">
            <a:avLst/>
          </a:prstGeom>
          <a:noFill/>
          <a:ln w="9525">
            <a:noFill/>
            <a:miter lim="800000"/>
            <a:headEnd/>
            <a:tailEnd/>
          </a:ln>
        </p:spPr>
      </p:pic>
      <p:sp>
        <p:nvSpPr>
          <p:cNvPr id="5" name="Rectangle 4"/>
          <p:cNvSpPr/>
          <p:nvPr/>
        </p:nvSpPr>
        <p:spPr>
          <a:xfrm>
            <a:off x="914400" y="6019800"/>
            <a:ext cx="22860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Designates that SQL 2000 is running, not 2005</a:t>
            </a:r>
            <a:endParaRPr lang="en-US" sz="1200" b="1" dirty="0"/>
          </a:p>
        </p:txBody>
      </p:sp>
      <p:cxnSp>
        <p:nvCxnSpPr>
          <p:cNvPr id="6" name="Straight Arrow Connector 5"/>
          <p:cNvCxnSpPr>
            <a:stCxn id="5" idx="3"/>
          </p:cNvCxnSpPr>
          <p:nvPr/>
        </p:nvCxnSpPr>
        <p:spPr>
          <a:xfrm flipV="1">
            <a:off x="3200400" y="5715000"/>
            <a:ext cx="1143000" cy="5715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smtClean="0"/>
              <a:t>Database Being Used – Install Details</a:t>
            </a:r>
            <a:endParaRPr lang="en-US" dirty="0"/>
          </a:p>
        </p:txBody>
      </p:sp>
      <p:sp>
        <p:nvSpPr>
          <p:cNvPr id="3" name="Content Placeholder 2"/>
          <p:cNvSpPr>
            <a:spLocks noGrp="1"/>
          </p:cNvSpPr>
          <p:nvPr>
            <p:ph idx="1"/>
          </p:nvPr>
        </p:nvSpPr>
        <p:spPr>
          <a:xfrm>
            <a:off x="152400" y="1219200"/>
            <a:ext cx="8763000" cy="4525963"/>
          </a:xfrm>
        </p:spPr>
        <p:txBody>
          <a:bodyPr>
            <a:normAutofit fontScale="92500" lnSpcReduction="20000"/>
          </a:bodyPr>
          <a:lstStyle/>
          <a:p>
            <a:r>
              <a:rPr lang="en-US" dirty="0" smtClean="0"/>
              <a:t>Registry key points to database to use:</a:t>
            </a:r>
          </a:p>
          <a:p>
            <a:pPr lvl="1"/>
            <a:r>
              <a:rPr lang="en-US" dirty="0" smtClean="0"/>
              <a:t>HKEY_LOCAL_MACHINE\SOFTWARE\Gould Instrument Systems, Inc.\Ponemah Physiology Platform\</a:t>
            </a:r>
            <a:r>
              <a:rPr lang="en-US" dirty="0" err="1" smtClean="0"/>
              <a:t>ProductVersions</a:t>
            </a:r>
            <a:endParaRPr lang="en-US" dirty="0" smtClean="0"/>
          </a:p>
          <a:p>
            <a:r>
              <a:rPr lang="en-US" dirty="0" smtClean="0"/>
              <a:t>Underneath this key is the version information for each installation of the Ponemah application.</a:t>
            </a:r>
          </a:p>
          <a:p>
            <a:r>
              <a:rPr lang="en-US" dirty="0" smtClean="0"/>
              <a:t>The registry key needs the correct permission.</a:t>
            </a:r>
          </a:p>
          <a:p>
            <a:pPr lvl="1"/>
            <a:r>
              <a:rPr lang="en-US" dirty="0" smtClean="0"/>
              <a:t>If the </a:t>
            </a:r>
            <a:r>
              <a:rPr lang="en-US" b="1" i="1" dirty="0" smtClean="0"/>
              <a:t>Users</a:t>
            </a:r>
            <a:r>
              <a:rPr lang="en-US" dirty="0" smtClean="0"/>
              <a:t> group cannot be read, the database location cannot be accessed when logged in as a normal user.</a:t>
            </a:r>
          </a:p>
          <a:p>
            <a:pPr lvl="1"/>
            <a:r>
              <a:rPr lang="en-US" dirty="0" smtClean="0"/>
              <a:t>Known issues for DSI Reporting.</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Registry Structure and Versions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476500" y="1219200"/>
            <a:ext cx="4634423" cy="3276600"/>
          </a:xfrm>
          <a:prstGeom prst="rect">
            <a:avLst/>
          </a:prstGeom>
          <a:noFill/>
          <a:ln w="9525">
            <a:noFill/>
            <a:miter lim="800000"/>
            <a:headEnd/>
            <a:tailEnd/>
          </a:ln>
        </p:spPr>
      </p:pic>
      <p:sp>
        <p:nvSpPr>
          <p:cNvPr id="5" name="Oval 4"/>
          <p:cNvSpPr/>
          <p:nvPr/>
        </p:nvSpPr>
        <p:spPr>
          <a:xfrm>
            <a:off x="2705100" y="1905000"/>
            <a:ext cx="1524000" cy="25146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1752601"/>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Each version of Ponemah installs a new registry key. </a:t>
            </a:r>
            <a:endParaRPr lang="en-US" sz="1200" b="1" dirty="0"/>
          </a:p>
        </p:txBody>
      </p:sp>
      <p:cxnSp>
        <p:nvCxnSpPr>
          <p:cNvPr id="7" name="Straight Arrow Connector 6"/>
          <p:cNvCxnSpPr/>
          <p:nvPr/>
        </p:nvCxnSpPr>
        <p:spPr>
          <a:xfrm flipV="1">
            <a:off x="2416344" y="2057402"/>
            <a:ext cx="669758" cy="12833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1" name="Oval 10"/>
          <p:cNvSpPr/>
          <p:nvPr/>
        </p:nvSpPr>
        <p:spPr>
          <a:xfrm>
            <a:off x="4343400" y="1524000"/>
            <a:ext cx="2438400" cy="3810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13256" y="2438399"/>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SQLInstance</a:t>
            </a:r>
            <a:r>
              <a:rPr lang="en-US" sz="1200" dirty="0" smtClean="0"/>
              <a:t> key is the SQL Server location</a:t>
            </a:r>
          </a:p>
          <a:p>
            <a:pPr algn="ctr"/>
            <a:r>
              <a:rPr lang="en-US" sz="1200" b="1" dirty="0" smtClean="0"/>
              <a:t>(local)P3Plus</a:t>
            </a:r>
            <a:endParaRPr lang="en-US" sz="1200" dirty="0" smtClean="0"/>
          </a:p>
          <a:p>
            <a:pPr algn="ctr"/>
            <a:r>
              <a:rPr lang="en-US" sz="1200" dirty="0" smtClean="0"/>
              <a:t>V4.9 or better</a:t>
            </a:r>
            <a:endParaRPr lang="en-US" sz="1200" dirty="0"/>
          </a:p>
        </p:txBody>
      </p:sp>
      <p:cxnSp>
        <p:nvCxnSpPr>
          <p:cNvPr id="13" name="Straight Arrow Connector 12"/>
          <p:cNvCxnSpPr>
            <a:endCxn id="11" idx="4"/>
          </p:cNvCxnSpPr>
          <p:nvPr/>
        </p:nvCxnSpPr>
        <p:spPr>
          <a:xfrm rot="10800000">
            <a:off x="5562600" y="1905000"/>
            <a:ext cx="1143000" cy="50933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0" name="Content Placeholder 2"/>
          <p:cNvSpPr>
            <a:spLocks noGrp="1"/>
          </p:cNvSpPr>
          <p:nvPr>
            <p:ph idx="1"/>
          </p:nvPr>
        </p:nvSpPr>
        <p:spPr>
          <a:xfrm>
            <a:off x="152400" y="4648200"/>
            <a:ext cx="8991600" cy="1905000"/>
          </a:xfrm>
        </p:spPr>
        <p:txBody>
          <a:bodyPr>
            <a:normAutofit fontScale="85000" lnSpcReduction="20000"/>
          </a:bodyPr>
          <a:lstStyle/>
          <a:p>
            <a:r>
              <a:rPr lang="en-US" dirty="0" smtClean="0"/>
              <a:t>Use REGEDIT to access registry key – must be administrator to change!</a:t>
            </a:r>
          </a:p>
          <a:p>
            <a:r>
              <a:rPr lang="en-US" dirty="0" smtClean="0"/>
              <a:t>HKEY_LOCAL_MACHINE\SOFTWARE\Gould Instrument Systems, Inc.\Ponemah Physiology Platform\</a:t>
            </a:r>
            <a:r>
              <a:rPr lang="en-US" dirty="0" err="1" smtClean="0"/>
              <a:t>ProductVersions</a:t>
            </a:r>
            <a:r>
              <a:rPr lang="en-US" dirty="0" smtClean="0"/>
              <a:t>\5.0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Registry Key Setting</a:t>
            </a:r>
            <a:endParaRPr lang="en-US" dirty="0"/>
          </a:p>
        </p:txBody>
      </p:sp>
      <p:sp>
        <p:nvSpPr>
          <p:cNvPr id="3" name="Content Placeholder 2"/>
          <p:cNvSpPr>
            <a:spLocks noGrp="1"/>
          </p:cNvSpPr>
          <p:nvPr>
            <p:ph idx="1"/>
          </p:nvPr>
        </p:nvSpPr>
        <p:spPr>
          <a:xfrm>
            <a:off x="228600" y="1295400"/>
            <a:ext cx="8610600" cy="3276600"/>
          </a:xfrm>
        </p:spPr>
        <p:txBody>
          <a:bodyPr>
            <a:normAutofit lnSpcReduction="10000"/>
          </a:bodyPr>
          <a:lstStyle/>
          <a:p>
            <a:r>
              <a:rPr lang="en-US" sz="2800" b="1" dirty="0" err="1" smtClean="0"/>
              <a:t>SQLInstance</a:t>
            </a:r>
            <a:r>
              <a:rPr lang="en-US" sz="2800" b="1" dirty="0" smtClean="0"/>
              <a:t> key V4.80 and prior: If renaming a workstation this key needs to be changed since it has the workstation name in it.  Remove workstation name and Replace with </a:t>
            </a:r>
            <a:r>
              <a:rPr lang="en-US" sz="2800" b="1" i="1" dirty="0" smtClean="0">
                <a:solidFill>
                  <a:srgbClr val="FF0000"/>
                </a:solidFill>
              </a:rPr>
              <a:t>(local</a:t>
            </a:r>
            <a:r>
              <a:rPr lang="en-US" sz="2800" b="1" i="1" dirty="0" smtClean="0">
                <a:solidFill>
                  <a:srgbClr val="FF0000"/>
                </a:solidFill>
              </a:rPr>
              <a:t>).</a:t>
            </a:r>
          </a:p>
          <a:p>
            <a:r>
              <a:rPr lang="en-US" sz="2800" b="1" i="1" dirty="0" smtClean="0"/>
              <a:t>UPDATE – V5.00 it is </a:t>
            </a:r>
            <a:r>
              <a:rPr lang="en-US" sz="2800" b="1" i="1" dirty="0" smtClean="0"/>
              <a:t>now </a:t>
            </a:r>
            <a:r>
              <a:rPr lang="en-US" sz="2800" b="1" i="1" dirty="0" err="1" smtClean="0">
                <a:solidFill>
                  <a:srgbClr val="FF0000"/>
                </a:solidFill>
              </a:rPr>
              <a:t>np</a:t>
            </a:r>
            <a:r>
              <a:rPr lang="en-US" sz="2800" b="1" i="1" dirty="0" smtClean="0">
                <a:solidFill>
                  <a:srgbClr val="FF0000"/>
                </a:solidFill>
              </a:rPr>
              <a:t>:(local)\</a:t>
            </a:r>
            <a:r>
              <a:rPr lang="en-US" sz="2800" b="1" i="1" dirty="0" smtClean="0">
                <a:solidFill>
                  <a:srgbClr val="FF0000"/>
                </a:solidFill>
              </a:rPr>
              <a:t>P3Plus </a:t>
            </a:r>
            <a:r>
              <a:rPr lang="en-US" sz="2800" dirty="0" smtClean="0"/>
              <a:t>and it uses named pipes to avoid loss of database connectivity when the network connection is changed.</a:t>
            </a:r>
            <a:endParaRPr lang="en-US" sz="2800" dirty="0" smtClean="0"/>
          </a:p>
          <a:p>
            <a:endParaRPr lang="en-US" sz="2800" dirty="0"/>
          </a:p>
        </p:txBody>
      </p:sp>
      <p:pic>
        <p:nvPicPr>
          <p:cNvPr id="5" name="Picture 3"/>
          <p:cNvPicPr>
            <a:picLocks noChangeAspect="1" noChangeArrowheads="1"/>
          </p:cNvPicPr>
          <p:nvPr/>
        </p:nvPicPr>
        <p:blipFill>
          <a:blip r:embed="rId2" cstate="print"/>
          <a:srcRect/>
          <a:stretch>
            <a:fillRect/>
          </a:stretch>
        </p:blipFill>
        <p:spPr bwMode="auto">
          <a:xfrm>
            <a:off x="609600" y="4659868"/>
            <a:ext cx="3200400" cy="1408509"/>
          </a:xfrm>
          <a:prstGeom prst="rect">
            <a:avLst/>
          </a:prstGeom>
          <a:noFill/>
          <a:ln w="9525">
            <a:noFill/>
            <a:miter lim="800000"/>
            <a:headEnd/>
            <a:tailEnd/>
          </a:ln>
        </p:spPr>
      </p:pic>
      <p:sp>
        <p:nvSpPr>
          <p:cNvPr id="6" name="TextBox 5"/>
          <p:cNvSpPr txBox="1"/>
          <p:nvPr/>
        </p:nvSpPr>
        <p:spPr>
          <a:xfrm>
            <a:off x="1371600" y="6107668"/>
            <a:ext cx="1146468" cy="369332"/>
          </a:xfrm>
          <a:prstGeom prst="rect">
            <a:avLst/>
          </a:prstGeom>
          <a:noFill/>
        </p:spPr>
        <p:txBody>
          <a:bodyPr wrap="none" rtlCol="0">
            <a:spAutoFit/>
          </a:bodyPr>
          <a:lstStyle/>
          <a:p>
            <a:r>
              <a:rPr lang="en-US" dirty="0" smtClean="0"/>
              <a:t>Old Entry</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419600" y="4507468"/>
            <a:ext cx="3752850" cy="1666875"/>
          </a:xfrm>
          <a:prstGeom prst="rect">
            <a:avLst/>
          </a:prstGeom>
          <a:noFill/>
          <a:ln w="9525">
            <a:noFill/>
            <a:miter lim="800000"/>
            <a:headEnd/>
            <a:tailEnd/>
          </a:ln>
        </p:spPr>
      </p:pic>
      <p:sp>
        <p:nvSpPr>
          <p:cNvPr id="8" name="TextBox 7"/>
          <p:cNvSpPr txBox="1"/>
          <p:nvPr/>
        </p:nvSpPr>
        <p:spPr>
          <a:xfrm>
            <a:off x="5638800" y="6172200"/>
            <a:ext cx="1249060" cy="369332"/>
          </a:xfrm>
          <a:prstGeom prst="rect">
            <a:avLst/>
          </a:prstGeom>
          <a:noFill/>
        </p:spPr>
        <p:txBody>
          <a:bodyPr wrap="none" rtlCol="0">
            <a:spAutoFit/>
          </a:bodyPr>
          <a:lstStyle/>
          <a:p>
            <a:r>
              <a:rPr lang="en-US" dirty="0" smtClean="0"/>
              <a:t>New Entry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Registry Key Permissions</a:t>
            </a:r>
            <a:endParaRPr lang="en-US" dirty="0"/>
          </a:p>
        </p:txBody>
      </p:sp>
      <p:sp>
        <p:nvSpPr>
          <p:cNvPr id="3" name="Content Placeholder 2"/>
          <p:cNvSpPr>
            <a:spLocks noGrp="1"/>
          </p:cNvSpPr>
          <p:nvPr>
            <p:ph idx="1"/>
          </p:nvPr>
        </p:nvSpPr>
        <p:spPr>
          <a:xfrm>
            <a:off x="228600" y="1295400"/>
            <a:ext cx="4572000" cy="2286000"/>
          </a:xfrm>
        </p:spPr>
        <p:txBody>
          <a:bodyPr/>
          <a:lstStyle/>
          <a:p>
            <a:r>
              <a:rPr lang="en-US" i="1" dirty="0" smtClean="0">
                <a:solidFill>
                  <a:srgbClr val="FF0000"/>
                </a:solidFill>
              </a:rPr>
              <a:t>Users</a:t>
            </a:r>
            <a:r>
              <a:rPr lang="en-US" dirty="0" smtClean="0"/>
              <a:t> must at least have Read Permission</a:t>
            </a:r>
          </a:p>
          <a:p>
            <a:pPr lvl="1"/>
            <a:r>
              <a:rPr lang="en-US" dirty="0" smtClean="0"/>
              <a:t>DSI Reporting will not launch if the permission is not correct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953000" y="1295400"/>
            <a:ext cx="359092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a:xfrm>
            <a:off x="228600" y="1219200"/>
            <a:ext cx="8610600" cy="4648199"/>
          </a:xfrm>
        </p:spPr>
        <p:txBody>
          <a:bodyPr/>
          <a:lstStyle/>
          <a:p>
            <a:r>
              <a:rPr lang="en-US" dirty="0" smtClean="0"/>
              <a:t>Ponemah cannot create database at first startup</a:t>
            </a:r>
          </a:p>
          <a:p>
            <a:pPr lvl="1"/>
            <a:r>
              <a:rPr lang="en-US" dirty="0" smtClean="0"/>
              <a:t>User not logged on as Administrator</a:t>
            </a:r>
          </a:p>
          <a:p>
            <a:pPr lvl="1"/>
            <a:r>
              <a:rPr lang="en-US" dirty="0" smtClean="0"/>
              <a:t>SQL authentication is set to Windows Only</a:t>
            </a:r>
          </a:p>
          <a:p>
            <a:r>
              <a:rPr lang="en-US" dirty="0" smtClean="0"/>
              <a:t>After ghosting an image Ponemah cannot start</a:t>
            </a:r>
          </a:p>
          <a:p>
            <a:pPr lvl="1"/>
            <a:r>
              <a:rPr lang="en-US" dirty="0" smtClean="0"/>
              <a:t>Registry key has </a:t>
            </a:r>
            <a:r>
              <a:rPr lang="en-US" b="1" i="1" dirty="0" smtClean="0"/>
              <a:t>workstation name </a:t>
            </a:r>
            <a:r>
              <a:rPr lang="en-US" dirty="0" smtClean="0"/>
              <a:t>as the </a:t>
            </a:r>
            <a:r>
              <a:rPr lang="en-US" b="1" dirty="0" err="1" smtClean="0"/>
              <a:t>SQLInstance</a:t>
            </a:r>
            <a:r>
              <a:rPr lang="en-US" b="1" dirty="0" smtClean="0"/>
              <a:t> </a:t>
            </a:r>
            <a:r>
              <a:rPr lang="en-US" dirty="0" smtClean="0"/>
              <a:t>– change to </a:t>
            </a:r>
            <a:r>
              <a:rPr lang="en-US" b="1" i="1" dirty="0" smtClean="0"/>
              <a:t>(local)</a:t>
            </a:r>
          </a:p>
          <a:p>
            <a:pPr lvl="1"/>
            <a:r>
              <a:rPr lang="en-US" dirty="0" smtClean="0"/>
              <a:t> See slide - New Registry Key Setting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SQL</a:t>
            </a:r>
            <a:endParaRPr lang="en-US" dirty="0"/>
          </a:p>
        </p:txBody>
      </p:sp>
      <p:sp>
        <p:nvSpPr>
          <p:cNvPr id="3" name="Content Placeholder 2"/>
          <p:cNvSpPr>
            <a:spLocks noGrp="1"/>
          </p:cNvSpPr>
          <p:nvPr>
            <p:ph idx="1"/>
          </p:nvPr>
        </p:nvSpPr>
        <p:spPr>
          <a:xfrm>
            <a:off x="152400" y="1219200"/>
            <a:ext cx="8839200" cy="4525963"/>
          </a:xfrm>
        </p:spPr>
        <p:txBody>
          <a:bodyPr/>
          <a:lstStyle/>
          <a:p>
            <a:r>
              <a:rPr lang="en-US" dirty="0" smtClean="0"/>
              <a:t>SQL Server Management Studio Express tool</a:t>
            </a:r>
          </a:p>
          <a:p>
            <a:pPr lvl="1"/>
            <a:r>
              <a:rPr lang="en-US" dirty="0" smtClean="0">
                <a:hlinkClick r:id="rId2"/>
              </a:rPr>
              <a:t>http://www.microsoft.com/download/en/details.aspx?id=8961</a:t>
            </a:r>
            <a:endParaRPr lang="en-US" dirty="0" smtClean="0"/>
          </a:p>
          <a:p>
            <a:r>
              <a:rPr lang="en-US" dirty="0" smtClean="0"/>
              <a:t>This tools allows looking at security, databases, tables, etc…</a:t>
            </a:r>
          </a:p>
          <a:p>
            <a:r>
              <a:rPr lang="en-US" dirty="0" smtClean="0"/>
              <a:t>In Windows7 you need to Run as Administrator</a:t>
            </a:r>
          </a:p>
          <a:p>
            <a:pPr lvl="1"/>
            <a:r>
              <a:rPr lang="en-US" dirty="0" smtClean="0"/>
              <a:t>See next slide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tool Windows 7</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267200" y="1219200"/>
            <a:ext cx="4667250" cy="4981575"/>
          </a:xfrm>
          <a:prstGeom prst="rect">
            <a:avLst/>
          </a:prstGeom>
          <a:noFill/>
          <a:ln w="9525">
            <a:noFill/>
            <a:miter lim="800000"/>
            <a:headEnd/>
            <a:tailEnd/>
          </a:ln>
        </p:spPr>
      </p:pic>
      <p:sp>
        <p:nvSpPr>
          <p:cNvPr id="6" name="Oval 5"/>
          <p:cNvSpPr/>
          <p:nvPr/>
        </p:nvSpPr>
        <p:spPr>
          <a:xfrm>
            <a:off x="5486400" y="3810000"/>
            <a:ext cx="2057400" cy="3810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2971800"/>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Right click to display menu </a:t>
            </a:r>
            <a:endParaRPr lang="en-US" sz="1200" b="1" dirty="0"/>
          </a:p>
        </p:txBody>
      </p:sp>
      <p:cxnSp>
        <p:nvCxnSpPr>
          <p:cNvPr id="8" name="Straight Arrow Connector 7"/>
          <p:cNvCxnSpPr>
            <a:stCxn id="7" idx="3"/>
          </p:cNvCxnSpPr>
          <p:nvPr/>
        </p:nvCxnSpPr>
        <p:spPr>
          <a:xfrm>
            <a:off x="3048000" y="3429000"/>
            <a:ext cx="1355558" cy="2286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838200" y="4267200"/>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rgbClr val="FF0000"/>
                </a:solidFill>
              </a:rPr>
              <a:t>Run as administrator</a:t>
            </a:r>
          </a:p>
          <a:p>
            <a:pPr algn="ctr"/>
            <a:r>
              <a:rPr lang="en-US" sz="1200" b="1" dirty="0" smtClean="0"/>
              <a:t>Otherwise certain items cannot be modified and others will be hidden</a:t>
            </a:r>
            <a:endParaRPr lang="en-US" sz="1200" b="1" dirty="0"/>
          </a:p>
        </p:txBody>
      </p:sp>
      <p:cxnSp>
        <p:nvCxnSpPr>
          <p:cNvPr id="12" name="Straight Arrow Connector 11"/>
          <p:cNvCxnSpPr>
            <a:stCxn id="11" idx="3"/>
          </p:cNvCxnSpPr>
          <p:nvPr/>
        </p:nvCxnSpPr>
        <p:spPr>
          <a:xfrm flipV="1">
            <a:off x="3048000" y="4038600"/>
            <a:ext cx="2422358" cy="6858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SQL?</a:t>
            </a:r>
            <a:endParaRPr lang="en-US" dirty="0"/>
          </a:p>
        </p:txBody>
      </p:sp>
      <p:sp>
        <p:nvSpPr>
          <p:cNvPr id="3" name="Content Placeholder 2"/>
          <p:cNvSpPr>
            <a:spLocks noGrp="1"/>
          </p:cNvSpPr>
          <p:nvPr>
            <p:ph idx="1"/>
          </p:nvPr>
        </p:nvSpPr>
        <p:spPr>
          <a:xfrm>
            <a:off x="152400" y="1143000"/>
            <a:ext cx="8763000" cy="5105400"/>
          </a:xfrm>
        </p:spPr>
        <p:txBody>
          <a:bodyPr/>
          <a:lstStyle/>
          <a:p>
            <a:r>
              <a:rPr lang="en-US" dirty="0" smtClean="0"/>
              <a:t>SQL stands for Structured Query Language</a:t>
            </a:r>
          </a:p>
          <a:p>
            <a:pPr lvl="1"/>
            <a:r>
              <a:rPr lang="en-US" dirty="0" smtClean="0"/>
              <a:t>Designed to manage data in a relational database management systems (RDBMS)</a:t>
            </a:r>
          </a:p>
          <a:p>
            <a:r>
              <a:rPr lang="en-US" dirty="0" smtClean="0"/>
              <a:t>SQL Server are products offered by Microsoft</a:t>
            </a:r>
          </a:p>
          <a:p>
            <a:pPr lvl="1"/>
            <a:r>
              <a:rPr lang="en-US" dirty="0" smtClean="0"/>
              <a:t>Many versions and platforms available</a:t>
            </a:r>
          </a:p>
          <a:p>
            <a:r>
              <a:rPr lang="en-US" dirty="0" smtClean="0"/>
              <a:t>Others that support RDBMS</a:t>
            </a:r>
          </a:p>
          <a:p>
            <a:pPr lvl="1"/>
            <a:r>
              <a:rPr lang="en-US" dirty="0" smtClean="0"/>
              <a:t>Oracle, </a:t>
            </a:r>
            <a:r>
              <a:rPr lang="en-US" dirty="0" err="1" smtClean="0"/>
              <a:t>Sysbase</a:t>
            </a:r>
            <a:r>
              <a:rPr lang="en-US" dirty="0" smtClean="0"/>
              <a:t>, </a:t>
            </a:r>
            <a:r>
              <a:rPr lang="en-US" dirty="0" err="1" smtClean="0"/>
              <a:t>MySQL</a:t>
            </a:r>
            <a:r>
              <a:rPr lang="en-US" dirty="0" smtClean="0"/>
              <a:t>…</a:t>
            </a:r>
          </a:p>
          <a:p>
            <a:r>
              <a:rPr lang="en-US" dirty="0" smtClean="0"/>
              <a:t>Ponemah uses free versions of Microsoft based SQL Servers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SQL Authentication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524000" y="1447800"/>
            <a:ext cx="7229016" cy="4029075"/>
          </a:xfrm>
          <a:prstGeom prst="rect">
            <a:avLst/>
          </a:prstGeom>
          <a:noFill/>
          <a:ln w="9525">
            <a:noFill/>
            <a:miter lim="800000"/>
            <a:headEnd/>
            <a:tailEnd/>
          </a:ln>
        </p:spPr>
      </p:pic>
      <p:sp>
        <p:nvSpPr>
          <p:cNvPr id="5" name="Rectangle 4"/>
          <p:cNvSpPr/>
          <p:nvPr/>
        </p:nvSpPr>
        <p:spPr>
          <a:xfrm>
            <a:off x="5257800" y="2667000"/>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Right click on server to display menu  and select </a:t>
            </a:r>
            <a:r>
              <a:rPr lang="en-US" sz="1200" b="1" dirty="0" smtClean="0">
                <a:solidFill>
                  <a:srgbClr val="FF0000"/>
                </a:solidFill>
              </a:rPr>
              <a:t>Properties</a:t>
            </a:r>
            <a:endParaRPr lang="en-US" sz="1200" b="1" dirty="0">
              <a:solidFill>
                <a:srgbClr val="FF0000"/>
              </a:solidFill>
            </a:endParaRPr>
          </a:p>
        </p:txBody>
      </p:sp>
      <p:cxnSp>
        <p:nvCxnSpPr>
          <p:cNvPr id="6" name="Straight Arrow Connector 5"/>
          <p:cNvCxnSpPr>
            <a:stCxn id="5" idx="1"/>
          </p:cNvCxnSpPr>
          <p:nvPr/>
        </p:nvCxnSpPr>
        <p:spPr>
          <a:xfrm rot="10800000">
            <a:off x="2590800" y="2286000"/>
            <a:ext cx="2667000" cy="8382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SQL Authentication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657600" y="1219200"/>
            <a:ext cx="5181600" cy="4651664"/>
          </a:xfrm>
          <a:prstGeom prst="rect">
            <a:avLst/>
          </a:prstGeom>
          <a:noFill/>
          <a:ln w="9525">
            <a:noFill/>
            <a:miter lim="800000"/>
            <a:headEnd/>
            <a:tailEnd/>
          </a:ln>
        </p:spPr>
      </p:pic>
      <p:sp>
        <p:nvSpPr>
          <p:cNvPr id="5" name="Rectangle 4"/>
          <p:cNvSpPr/>
          <p:nvPr/>
        </p:nvSpPr>
        <p:spPr>
          <a:xfrm>
            <a:off x="304800" y="1295400"/>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Select </a:t>
            </a:r>
            <a:r>
              <a:rPr lang="en-US" sz="1200" b="1" dirty="0" smtClean="0">
                <a:solidFill>
                  <a:srgbClr val="FF0000"/>
                </a:solidFill>
              </a:rPr>
              <a:t>Security</a:t>
            </a:r>
            <a:endParaRPr lang="en-US" sz="1200" b="1" dirty="0">
              <a:solidFill>
                <a:srgbClr val="FF0000"/>
              </a:solidFill>
            </a:endParaRPr>
          </a:p>
        </p:txBody>
      </p:sp>
      <p:cxnSp>
        <p:nvCxnSpPr>
          <p:cNvPr id="6" name="Straight Arrow Connector 5"/>
          <p:cNvCxnSpPr>
            <a:stCxn id="5" idx="3"/>
          </p:cNvCxnSpPr>
          <p:nvPr/>
        </p:nvCxnSpPr>
        <p:spPr>
          <a:xfrm>
            <a:off x="2514600" y="1752600"/>
            <a:ext cx="1355558" cy="2286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381000" y="3048000"/>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Verify that Server authentication is set to </a:t>
            </a:r>
            <a:r>
              <a:rPr lang="en-US" sz="1200" b="1" dirty="0" smtClean="0">
                <a:solidFill>
                  <a:srgbClr val="FF0000"/>
                </a:solidFill>
              </a:rPr>
              <a:t>SQL Server and Windows Authentication mode</a:t>
            </a:r>
            <a:endParaRPr lang="en-US" sz="1200" b="1" dirty="0">
              <a:solidFill>
                <a:srgbClr val="FF0000"/>
              </a:solidFill>
            </a:endParaRPr>
          </a:p>
        </p:txBody>
      </p:sp>
      <p:cxnSp>
        <p:nvCxnSpPr>
          <p:cNvPr id="8" name="Straight Arrow Connector 7"/>
          <p:cNvCxnSpPr>
            <a:stCxn id="7" idx="3"/>
          </p:cNvCxnSpPr>
          <p:nvPr/>
        </p:nvCxnSpPr>
        <p:spPr>
          <a:xfrm flipV="1">
            <a:off x="2590800" y="2362200"/>
            <a:ext cx="2514600" cy="11430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0" name="Oval 9"/>
          <p:cNvSpPr/>
          <p:nvPr/>
        </p:nvSpPr>
        <p:spPr>
          <a:xfrm>
            <a:off x="5105400" y="2209800"/>
            <a:ext cx="2057400" cy="2286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Users and Groups</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2514600" y="1066800"/>
            <a:ext cx="6373931" cy="4000500"/>
          </a:xfrm>
          <a:prstGeom prst="rect">
            <a:avLst/>
          </a:prstGeom>
          <a:noFill/>
          <a:ln w="9525">
            <a:noFill/>
            <a:miter lim="800000"/>
            <a:headEnd/>
            <a:tailEnd/>
          </a:ln>
        </p:spPr>
      </p:pic>
      <p:sp>
        <p:nvSpPr>
          <p:cNvPr id="6" name="Rectangle 5"/>
          <p:cNvSpPr/>
          <p:nvPr/>
        </p:nvSpPr>
        <p:spPr>
          <a:xfrm>
            <a:off x="304800" y="1524000"/>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Select </a:t>
            </a:r>
            <a:r>
              <a:rPr lang="en-US" sz="1200" b="1" dirty="0" smtClean="0">
                <a:solidFill>
                  <a:srgbClr val="FF0000"/>
                </a:solidFill>
              </a:rPr>
              <a:t>Logins</a:t>
            </a:r>
            <a:endParaRPr lang="en-US" sz="1200" b="1" dirty="0">
              <a:solidFill>
                <a:srgbClr val="FF0000"/>
              </a:solidFill>
            </a:endParaRPr>
          </a:p>
        </p:txBody>
      </p:sp>
      <p:cxnSp>
        <p:nvCxnSpPr>
          <p:cNvPr id="7" name="Straight Arrow Connector 6"/>
          <p:cNvCxnSpPr>
            <a:stCxn id="6" idx="3"/>
          </p:cNvCxnSpPr>
          <p:nvPr/>
        </p:nvCxnSpPr>
        <p:spPr>
          <a:xfrm>
            <a:off x="2514600" y="1981200"/>
            <a:ext cx="609600" cy="4572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81000" y="3276600"/>
            <a:ext cx="2209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Verify </a:t>
            </a:r>
            <a:r>
              <a:rPr lang="en-US" sz="1200" b="1" dirty="0" smtClean="0">
                <a:solidFill>
                  <a:srgbClr val="FF0000"/>
                </a:solidFill>
              </a:rPr>
              <a:t>P3_Users</a:t>
            </a:r>
            <a:r>
              <a:rPr lang="en-US" sz="1200" b="1" dirty="0" smtClean="0"/>
              <a:t>, </a:t>
            </a:r>
            <a:r>
              <a:rPr lang="en-US" sz="1200" b="1" dirty="0" smtClean="0">
                <a:solidFill>
                  <a:srgbClr val="FF0000"/>
                </a:solidFill>
              </a:rPr>
              <a:t>P3_Administrators</a:t>
            </a:r>
            <a:r>
              <a:rPr lang="en-US" sz="1200" b="1" dirty="0" smtClean="0"/>
              <a:t> and </a:t>
            </a:r>
            <a:r>
              <a:rPr lang="en-US" sz="1200" b="1" dirty="0" smtClean="0">
                <a:solidFill>
                  <a:srgbClr val="FF0000"/>
                </a:solidFill>
              </a:rPr>
              <a:t>P3StudyUser</a:t>
            </a:r>
            <a:r>
              <a:rPr lang="en-US" sz="1200" b="1" dirty="0" smtClean="0"/>
              <a:t> exist</a:t>
            </a:r>
            <a:endParaRPr lang="en-US" sz="1200" b="1" dirty="0">
              <a:solidFill>
                <a:srgbClr val="FF0000"/>
              </a:solidFill>
            </a:endParaRPr>
          </a:p>
        </p:txBody>
      </p:sp>
      <p:cxnSp>
        <p:nvCxnSpPr>
          <p:cNvPr id="9" name="Straight Arrow Connector 8"/>
          <p:cNvCxnSpPr>
            <a:stCxn id="8" idx="3"/>
            <a:endCxn id="10" idx="2"/>
          </p:cNvCxnSpPr>
          <p:nvPr/>
        </p:nvCxnSpPr>
        <p:spPr>
          <a:xfrm flipV="1">
            <a:off x="2590800" y="3581400"/>
            <a:ext cx="2438400" cy="1524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0" name="Oval 9"/>
          <p:cNvSpPr/>
          <p:nvPr/>
        </p:nvSpPr>
        <p:spPr>
          <a:xfrm>
            <a:off x="5029200" y="2667000"/>
            <a:ext cx="2286000" cy="18288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0" y="5105400"/>
            <a:ext cx="8686800" cy="1630363"/>
          </a:xfrm>
        </p:spPr>
        <p:txBody>
          <a:bodyPr>
            <a:normAutofit lnSpcReduction="10000"/>
          </a:bodyPr>
          <a:lstStyle/>
          <a:p>
            <a:r>
              <a:rPr lang="en-US" sz="2000" dirty="0" smtClean="0"/>
              <a:t>P3_Users and P3_Administrators are the groups from the Windows User and Groups</a:t>
            </a:r>
          </a:p>
          <a:p>
            <a:r>
              <a:rPr lang="en-US" sz="2000" dirty="0" smtClean="0"/>
              <a:t>The P3StudyUsers user is only in SQL and this user has full db rights – </a:t>
            </a:r>
            <a:r>
              <a:rPr lang="en-US" sz="2000" b="1" dirty="0" err="1" smtClean="0"/>
              <a:t>sysadmn</a:t>
            </a:r>
            <a:endParaRPr lang="en-US" sz="2000" dirty="0" smtClean="0"/>
          </a:p>
          <a:p>
            <a:r>
              <a:rPr lang="en-US" sz="2000" dirty="0" smtClean="0"/>
              <a:t>When DSI Reporting is installed, P3ReportUser will be added.</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SQL</a:t>
            </a:r>
            <a:endParaRPr lang="en-US" dirty="0"/>
          </a:p>
        </p:txBody>
      </p:sp>
      <p:sp>
        <p:nvSpPr>
          <p:cNvPr id="3" name="Content Placeholder 2"/>
          <p:cNvSpPr>
            <a:spLocks noGrp="1"/>
          </p:cNvSpPr>
          <p:nvPr>
            <p:ph idx="1"/>
          </p:nvPr>
        </p:nvSpPr>
        <p:spPr/>
        <p:txBody>
          <a:bodyPr/>
          <a:lstStyle/>
          <a:p>
            <a:r>
              <a:rPr lang="en-US" dirty="0" smtClean="0"/>
              <a:t>P3_Users and P3_Administrators have public access</a:t>
            </a:r>
          </a:p>
          <a:p>
            <a:pPr lvl="1"/>
            <a:r>
              <a:rPr lang="en-US" dirty="0" smtClean="0"/>
              <a:t>Query and read only</a:t>
            </a:r>
          </a:p>
          <a:p>
            <a:pPr lvl="1"/>
            <a:r>
              <a:rPr lang="en-US" dirty="0" smtClean="0"/>
              <a:t>Other external programs can access SQL as long as the logged on user to the workstation is in P3_Users or P3_Administrators</a:t>
            </a:r>
          </a:p>
          <a:p>
            <a:r>
              <a:rPr lang="en-US" dirty="0" smtClean="0"/>
              <a:t>P3StudyUsers have full db rights</a:t>
            </a:r>
          </a:p>
          <a:p>
            <a:pPr lvl="1"/>
            <a:r>
              <a:rPr lang="en-US" dirty="0" smtClean="0"/>
              <a:t>This is a SQL User – not Windows logon user</a:t>
            </a:r>
          </a:p>
          <a:p>
            <a:pPr lvl="1"/>
            <a:r>
              <a:rPr lang="en-US" dirty="0" smtClean="0"/>
              <a:t>Used internally by Ponemah application only</a:t>
            </a:r>
          </a:p>
          <a:p>
            <a:pPr lvl="1"/>
            <a:r>
              <a:rPr lang="en-US" dirty="0" smtClean="0"/>
              <a:t>Create, delete, modify…</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Network Study Features</a:t>
            </a:r>
          </a:p>
        </p:txBody>
      </p:sp>
      <p:sp>
        <p:nvSpPr>
          <p:cNvPr id="15363" name="Content Placeholder 2"/>
          <p:cNvSpPr>
            <a:spLocks noGrp="1"/>
          </p:cNvSpPr>
          <p:nvPr>
            <p:ph idx="1"/>
          </p:nvPr>
        </p:nvSpPr>
        <p:spPr>
          <a:xfrm>
            <a:off x="228600" y="1066800"/>
            <a:ext cx="8763000" cy="4525963"/>
          </a:xfrm>
        </p:spPr>
        <p:txBody>
          <a:bodyPr/>
          <a:lstStyle/>
          <a:p>
            <a:pPr eaLnBrk="1" hangingPunct="1"/>
            <a:r>
              <a:rPr lang="en-US" sz="2400" dirty="0" smtClean="0"/>
              <a:t>Multiple P3 Workstations can be defined.</a:t>
            </a:r>
          </a:p>
          <a:p>
            <a:pPr lvl="1" eaLnBrk="1" hangingPunct="1"/>
            <a:r>
              <a:rPr lang="en-US" sz="2400" dirty="0" smtClean="0"/>
              <a:t>As acquisition or Post (Review).</a:t>
            </a:r>
          </a:p>
          <a:p>
            <a:pPr eaLnBrk="1" hangingPunct="1"/>
            <a:r>
              <a:rPr lang="en-US" sz="2400" dirty="0" smtClean="0"/>
              <a:t>Must be in same DOMAIN.</a:t>
            </a:r>
          </a:p>
          <a:p>
            <a:pPr eaLnBrk="1" hangingPunct="1"/>
            <a:r>
              <a:rPr lang="en-US" sz="2400" dirty="0" smtClean="0"/>
              <a:t>Can run acquisition without network connectivity.</a:t>
            </a:r>
          </a:p>
          <a:p>
            <a:pPr lvl="1" eaLnBrk="1" hangingPunct="1"/>
            <a:r>
              <a:rPr lang="en-US" sz="2400" dirty="0" smtClean="0"/>
              <a:t>Reconnect to sync databases and data files.</a:t>
            </a:r>
          </a:p>
          <a:p>
            <a:pPr eaLnBrk="1" hangingPunct="1"/>
            <a:r>
              <a:rPr lang="en-US" sz="2400" dirty="0" smtClean="0"/>
              <a:t>When setting up, modifying or syncing data, all P3 Workstations must be connected to the network and on but does not need to be running P3.</a:t>
            </a:r>
          </a:p>
          <a:p>
            <a:pPr eaLnBrk="1" hangingPunct="1"/>
            <a:r>
              <a:rPr lang="en-US" sz="2400" dirty="0" smtClean="0"/>
              <a:t>Verifies that setup is consentient across all workstations – verifies setup file.</a:t>
            </a:r>
          </a:p>
          <a:p>
            <a:pPr eaLnBrk="1" hangingPunct="1"/>
            <a:r>
              <a:rPr lang="en-US" sz="2400" dirty="0" smtClean="0"/>
              <a:t>Changes to Study setup in one place – pushes out to all workstations in the Study.</a:t>
            </a:r>
          </a:p>
          <a:p>
            <a:pPr eaLnBrk="1" hangingPunct="1"/>
            <a:r>
              <a:rPr lang="en-US" sz="2400" b="1" dirty="0" smtClean="0"/>
              <a:t>Needs to work with SQL Server Database Engine!</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How Network Study Works</a:t>
            </a:r>
          </a:p>
        </p:txBody>
      </p:sp>
      <p:sp>
        <p:nvSpPr>
          <p:cNvPr id="16387" name="Content Placeholder 2"/>
          <p:cNvSpPr>
            <a:spLocks noGrp="1"/>
          </p:cNvSpPr>
          <p:nvPr>
            <p:ph idx="1"/>
          </p:nvPr>
        </p:nvSpPr>
        <p:spPr>
          <a:xfrm>
            <a:off x="304800" y="1143000"/>
            <a:ext cx="8534400" cy="4525963"/>
          </a:xfrm>
        </p:spPr>
        <p:txBody>
          <a:bodyPr/>
          <a:lstStyle/>
          <a:p>
            <a:pPr eaLnBrk="1" hangingPunct="1"/>
            <a:r>
              <a:rPr lang="en-US" sz="2400" dirty="0" smtClean="0"/>
              <a:t>Each P3 workstation is running SQL Server.</a:t>
            </a:r>
          </a:p>
          <a:p>
            <a:pPr eaLnBrk="1" hangingPunct="1"/>
            <a:r>
              <a:rPr lang="en-US" sz="2400" dirty="0" smtClean="0"/>
              <a:t>Network Study uses the workstation name along with SQL Server instance name – </a:t>
            </a:r>
            <a:r>
              <a:rPr lang="en-US" sz="2400" b="1" dirty="0" smtClean="0"/>
              <a:t>P3Plus</a:t>
            </a:r>
            <a:r>
              <a:rPr lang="en-US" sz="2400" dirty="0" smtClean="0"/>
              <a:t> or </a:t>
            </a:r>
            <a:r>
              <a:rPr lang="en-US" sz="2400" b="1" dirty="0" smtClean="0"/>
              <a:t>P3PlusTest</a:t>
            </a:r>
            <a:r>
              <a:rPr lang="en-US" sz="2400" dirty="0" smtClean="0"/>
              <a:t>.</a:t>
            </a:r>
          </a:p>
          <a:p>
            <a:pPr eaLnBrk="1" hangingPunct="1"/>
            <a:r>
              <a:rPr lang="en-US" sz="2400" dirty="0" smtClean="0"/>
              <a:t>When setting up a Study, the workstation name is what is used to update the SQL Server databases in the Study.</a:t>
            </a:r>
          </a:p>
          <a:p>
            <a:pPr eaLnBrk="1" hangingPunct="1"/>
            <a:r>
              <a:rPr lang="en-US" sz="2400" dirty="0" smtClean="0"/>
              <a:t>When syncing a Study:</a:t>
            </a:r>
          </a:p>
          <a:p>
            <a:pPr lvl="1" eaLnBrk="1" hangingPunct="1"/>
            <a:r>
              <a:rPr lang="en-US" sz="2000" dirty="0" smtClean="0"/>
              <a:t>Workstation names are used to synchronize the databases.</a:t>
            </a:r>
          </a:p>
          <a:p>
            <a:pPr lvl="1" eaLnBrk="1" hangingPunct="1"/>
            <a:r>
              <a:rPr lang="en-US" sz="2000" dirty="0" smtClean="0"/>
              <a:t>Shared drives are used to copy the data files. </a:t>
            </a:r>
          </a:p>
          <a:p>
            <a:r>
              <a:rPr lang="en-US" sz="2400" dirty="0" smtClean="0"/>
              <a:t>Each Study is in a separate database.</a:t>
            </a:r>
          </a:p>
          <a:p>
            <a:r>
              <a:rPr lang="en-US" sz="2400" dirty="0" smtClean="0"/>
              <a:t>The configuration is peer-to-peer, not client server.</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200" dirty="0" smtClean="0"/>
              <a:t>Knowing Which SQL Instance is Being Used</a:t>
            </a:r>
            <a:endParaRPr lang="en-US" sz="3200" dirty="0"/>
          </a:p>
        </p:txBody>
      </p:sp>
      <p:pic>
        <p:nvPicPr>
          <p:cNvPr id="1026" name="Picture 2"/>
          <p:cNvPicPr>
            <a:picLocks noChangeAspect="1" noChangeArrowheads="1"/>
          </p:cNvPicPr>
          <p:nvPr/>
        </p:nvPicPr>
        <p:blipFill>
          <a:blip r:embed="rId3" cstate="print"/>
          <a:srcRect/>
          <a:stretch>
            <a:fillRect/>
          </a:stretch>
        </p:blipFill>
        <p:spPr bwMode="auto">
          <a:xfrm>
            <a:off x="1295400" y="1752600"/>
            <a:ext cx="6934200" cy="3667125"/>
          </a:xfrm>
          <a:prstGeom prst="rect">
            <a:avLst/>
          </a:prstGeom>
          <a:noFill/>
          <a:ln w="9525">
            <a:noFill/>
            <a:miter lim="800000"/>
            <a:headEnd/>
            <a:tailEnd/>
          </a:ln>
        </p:spPr>
      </p:pic>
      <p:sp>
        <p:nvSpPr>
          <p:cNvPr id="6" name="Rectangle 5"/>
          <p:cNvSpPr/>
          <p:nvPr/>
        </p:nvSpPr>
        <p:spPr>
          <a:xfrm>
            <a:off x="609600" y="4114800"/>
            <a:ext cx="16002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Can be verified in Configuration - Miscellaneous</a:t>
            </a:r>
            <a:endParaRPr lang="en-US" sz="1200" b="1" dirty="0">
              <a:solidFill>
                <a:srgbClr val="FF0000"/>
              </a:solidFill>
            </a:endParaRPr>
          </a:p>
        </p:txBody>
      </p:sp>
      <p:cxnSp>
        <p:nvCxnSpPr>
          <p:cNvPr id="7" name="Straight Arrow Connector 6"/>
          <p:cNvCxnSpPr>
            <a:stCxn id="6" idx="3"/>
          </p:cNvCxnSpPr>
          <p:nvPr/>
        </p:nvCxnSpPr>
        <p:spPr>
          <a:xfrm flipV="1">
            <a:off x="2209800" y="3962400"/>
            <a:ext cx="1295400" cy="6096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Study &amp; DSO</a:t>
            </a:r>
            <a:endParaRPr lang="en-US" dirty="0"/>
          </a:p>
        </p:txBody>
      </p:sp>
      <p:sp>
        <p:nvSpPr>
          <p:cNvPr id="3" name="Content Placeholder 2"/>
          <p:cNvSpPr>
            <a:spLocks noGrp="1"/>
          </p:cNvSpPr>
          <p:nvPr>
            <p:ph idx="1"/>
          </p:nvPr>
        </p:nvSpPr>
        <p:spPr>
          <a:xfrm>
            <a:off x="228600" y="1219200"/>
            <a:ext cx="8915400" cy="4953000"/>
          </a:xfrm>
        </p:spPr>
        <p:txBody>
          <a:bodyPr/>
          <a:lstStyle/>
          <a:p>
            <a:r>
              <a:rPr lang="en-US" dirty="0" smtClean="0"/>
              <a:t>Typically usage of Study is for GLP customer</a:t>
            </a:r>
          </a:p>
          <a:p>
            <a:pPr lvl="1"/>
            <a:r>
              <a:rPr lang="en-US" dirty="0" smtClean="0"/>
              <a:t>DSO will be used.</a:t>
            </a:r>
          </a:p>
          <a:p>
            <a:r>
              <a:rPr lang="en-US" dirty="0" smtClean="0"/>
              <a:t>Configuration is important to properly protect workstations &amp; data.</a:t>
            </a:r>
          </a:p>
          <a:p>
            <a:r>
              <a:rPr lang="en-US" dirty="0" smtClean="0"/>
              <a:t>Folder shares need to be configured.</a:t>
            </a:r>
          </a:p>
          <a:p>
            <a:r>
              <a:rPr lang="en-US" dirty="0" smtClean="0"/>
              <a:t>Users need to be in the P3_Users account.</a:t>
            </a:r>
          </a:p>
          <a:p>
            <a:r>
              <a:rPr lang="en-US" dirty="0" smtClean="0"/>
              <a:t>LSS_P3_Administrator needs to be enabled.</a:t>
            </a:r>
          </a:p>
          <a:p>
            <a:r>
              <a:rPr lang="en-US" dirty="0" smtClean="0"/>
              <a:t>If Firewall is on it needs to be configured.</a:t>
            </a:r>
          </a:p>
          <a:p>
            <a:r>
              <a:rPr lang="en-US" dirty="0" smtClean="0"/>
              <a:t>Certain Services need to be running.</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600" dirty="0" smtClean="0"/>
              <a:t>Access to Study Data Across Workstations</a:t>
            </a:r>
            <a:endParaRPr lang="en-US" sz="3600" dirty="0"/>
          </a:p>
        </p:txBody>
      </p:sp>
      <p:sp>
        <p:nvSpPr>
          <p:cNvPr id="3" name="Content Placeholder 2"/>
          <p:cNvSpPr>
            <a:spLocks noGrp="1"/>
          </p:cNvSpPr>
          <p:nvPr>
            <p:ph idx="1"/>
          </p:nvPr>
        </p:nvSpPr>
        <p:spPr>
          <a:xfrm>
            <a:off x="304800" y="1143001"/>
            <a:ext cx="8610600" cy="1828799"/>
          </a:xfrm>
        </p:spPr>
        <p:txBody>
          <a:bodyPr/>
          <a:lstStyle/>
          <a:p>
            <a:r>
              <a:rPr lang="en-US" sz="2000" dirty="0" err="1" smtClean="0"/>
              <a:t>LSS_Data</a:t>
            </a:r>
            <a:r>
              <a:rPr lang="en-US" sz="2000" dirty="0" smtClean="0"/>
              <a:t> folders must be shared.</a:t>
            </a:r>
          </a:p>
          <a:p>
            <a:pPr lvl="1"/>
            <a:r>
              <a:rPr lang="en-US" sz="2000" dirty="0" smtClean="0"/>
              <a:t>Default is not shared.</a:t>
            </a:r>
          </a:p>
          <a:p>
            <a:pPr lvl="1"/>
            <a:r>
              <a:rPr lang="en-US" sz="2000" dirty="0" smtClean="0"/>
              <a:t>Can use </a:t>
            </a:r>
            <a:r>
              <a:rPr lang="en-US" sz="2000" b="1" dirty="0" smtClean="0"/>
              <a:t>Secure Existing Directory </a:t>
            </a:r>
            <a:r>
              <a:rPr lang="en-US" sz="2000" dirty="0" smtClean="0"/>
              <a:t>or </a:t>
            </a:r>
            <a:r>
              <a:rPr lang="en-US" sz="2000" b="1" dirty="0" smtClean="0"/>
              <a:t>Create Secure Directory </a:t>
            </a:r>
            <a:r>
              <a:rPr lang="en-US" sz="2000" dirty="0" smtClean="0"/>
              <a:t>in Tools.</a:t>
            </a:r>
          </a:p>
          <a:p>
            <a:r>
              <a:rPr lang="en-US" sz="2000" dirty="0" smtClean="0"/>
              <a:t>When securing systems (DSO) the correct users are added to folder and other users are removed.</a:t>
            </a:r>
          </a:p>
          <a:p>
            <a:pPr lvl="1"/>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248400" y="3288268"/>
            <a:ext cx="2098747" cy="2743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 y="3288268"/>
            <a:ext cx="2133600" cy="2788754"/>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352800" y="3288268"/>
            <a:ext cx="2098748" cy="2743200"/>
          </a:xfrm>
          <a:prstGeom prst="rect">
            <a:avLst/>
          </a:prstGeom>
          <a:noFill/>
          <a:ln w="9525">
            <a:noFill/>
            <a:miter lim="800000"/>
            <a:headEnd/>
            <a:tailEnd/>
          </a:ln>
        </p:spPr>
      </p:pic>
      <p:sp>
        <p:nvSpPr>
          <p:cNvPr id="7" name="TextBox 6"/>
          <p:cNvSpPr txBox="1"/>
          <p:nvPr/>
        </p:nvSpPr>
        <p:spPr>
          <a:xfrm>
            <a:off x="457200" y="6107668"/>
            <a:ext cx="2133918" cy="369332"/>
          </a:xfrm>
          <a:prstGeom prst="rect">
            <a:avLst/>
          </a:prstGeom>
          <a:noFill/>
        </p:spPr>
        <p:txBody>
          <a:bodyPr wrap="none" rtlCol="0">
            <a:spAutoFit/>
          </a:bodyPr>
          <a:lstStyle/>
          <a:p>
            <a:r>
              <a:rPr lang="en-US" dirty="0" smtClean="0"/>
              <a:t>P3_Administrators</a:t>
            </a:r>
            <a:endParaRPr lang="en-US" dirty="0"/>
          </a:p>
        </p:txBody>
      </p:sp>
      <p:sp>
        <p:nvSpPr>
          <p:cNvPr id="8" name="TextBox 7"/>
          <p:cNvSpPr txBox="1"/>
          <p:nvPr/>
        </p:nvSpPr>
        <p:spPr>
          <a:xfrm>
            <a:off x="3810000" y="6031468"/>
            <a:ext cx="1197764" cy="369332"/>
          </a:xfrm>
          <a:prstGeom prst="rect">
            <a:avLst/>
          </a:prstGeom>
          <a:noFill/>
        </p:spPr>
        <p:txBody>
          <a:bodyPr wrap="none" rtlCol="0">
            <a:spAutoFit/>
          </a:bodyPr>
          <a:lstStyle/>
          <a:p>
            <a:r>
              <a:rPr lang="en-US" dirty="0" smtClean="0"/>
              <a:t>P3_Users</a:t>
            </a:r>
            <a:endParaRPr lang="en-US" dirty="0"/>
          </a:p>
        </p:txBody>
      </p:sp>
      <p:sp>
        <p:nvSpPr>
          <p:cNvPr id="9" name="TextBox 8"/>
          <p:cNvSpPr txBox="1"/>
          <p:nvPr/>
        </p:nvSpPr>
        <p:spPr>
          <a:xfrm>
            <a:off x="6705600" y="6031468"/>
            <a:ext cx="1518364" cy="369332"/>
          </a:xfrm>
          <a:prstGeom prst="rect">
            <a:avLst/>
          </a:prstGeom>
          <a:noFill/>
        </p:spPr>
        <p:txBody>
          <a:bodyPr wrap="none" rtlCol="0">
            <a:spAutoFit/>
          </a:bodyPr>
          <a:lstStyle/>
          <a:p>
            <a:r>
              <a:rPr lang="en-US" dirty="0" smtClean="0"/>
              <a:t>Folder Share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Folder Shares not Correct</a:t>
            </a:r>
            <a:endParaRPr lang="en-US" dirty="0"/>
          </a:p>
        </p:txBody>
      </p:sp>
      <p:sp>
        <p:nvSpPr>
          <p:cNvPr id="3" name="Content Placeholder 2"/>
          <p:cNvSpPr>
            <a:spLocks noGrp="1"/>
          </p:cNvSpPr>
          <p:nvPr>
            <p:ph idx="1"/>
          </p:nvPr>
        </p:nvSpPr>
        <p:spPr>
          <a:xfrm>
            <a:off x="228600" y="1143001"/>
            <a:ext cx="8686800" cy="838199"/>
          </a:xfrm>
        </p:spPr>
        <p:txBody>
          <a:bodyPr/>
          <a:lstStyle/>
          <a:p>
            <a:r>
              <a:rPr lang="en-US" sz="2000" dirty="0" smtClean="0"/>
              <a:t>Will not be able to add </a:t>
            </a:r>
            <a:r>
              <a:rPr lang="en-US" sz="2000" b="1" dirty="0" smtClean="0"/>
              <a:t>Study Search Paths</a:t>
            </a:r>
            <a:r>
              <a:rPr lang="en-US" sz="2000" dirty="0" smtClean="0"/>
              <a:t>.  Workstation can be seen but the </a:t>
            </a:r>
            <a:r>
              <a:rPr lang="en-US" sz="2000" dirty="0" err="1" smtClean="0"/>
              <a:t>LSS_Data</a:t>
            </a:r>
            <a:r>
              <a:rPr lang="en-US" sz="2000" dirty="0" smtClean="0"/>
              <a:t> folder will not.</a:t>
            </a:r>
          </a:p>
          <a:p>
            <a:r>
              <a:rPr lang="en-US" sz="2000" b="1" dirty="0" smtClean="0"/>
              <a:t>Synchronize Entire Study </a:t>
            </a:r>
            <a:r>
              <a:rPr lang="en-US" sz="2000" dirty="0" smtClean="0"/>
              <a:t>will not be able to copy the binary data.</a:t>
            </a:r>
          </a:p>
          <a:p>
            <a:endParaRPr lang="en-US" sz="2000" dirty="0"/>
          </a:p>
        </p:txBody>
      </p:sp>
      <p:pic>
        <p:nvPicPr>
          <p:cNvPr id="2051" name="Picture 3"/>
          <p:cNvPicPr>
            <a:picLocks noChangeAspect="1" noChangeArrowheads="1"/>
          </p:cNvPicPr>
          <p:nvPr/>
        </p:nvPicPr>
        <p:blipFill>
          <a:blip r:embed="rId3" cstate="print"/>
          <a:srcRect/>
          <a:stretch>
            <a:fillRect/>
          </a:stretch>
        </p:blipFill>
        <p:spPr bwMode="auto">
          <a:xfrm>
            <a:off x="990600" y="2362200"/>
            <a:ext cx="7261225" cy="4120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SQL Server Used For</a:t>
            </a:r>
            <a:endParaRPr lang="en-US" dirty="0"/>
          </a:p>
        </p:txBody>
      </p:sp>
      <p:sp>
        <p:nvSpPr>
          <p:cNvPr id="3" name="Content Placeholder 2"/>
          <p:cNvSpPr>
            <a:spLocks noGrp="1"/>
          </p:cNvSpPr>
          <p:nvPr>
            <p:ph idx="1"/>
          </p:nvPr>
        </p:nvSpPr>
        <p:spPr>
          <a:xfrm>
            <a:off x="228600" y="1295400"/>
            <a:ext cx="3581400" cy="5105400"/>
          </a:xfrm>
        </p:spPr>
        <p:txBody>
          <a:bodyPr/>
          <a:lstStyle/>
          <a:p>
            <a:r>
              <a:rPr lang="en-US" sz="2800" dirty="0" smtClean="0"/>
              <a:t>P3 Application database</a:t>
            </a:r>
          </a:p>
          <a:p>
            <a:pPr lvl="1"/>
            <a:r>
              <a:rPr lang="en-US" sz="2400" dirty="0" smtClean="0"/>
              <a:t>Stores most of the global settings</a:t>
            </a:r>
          </a:p>
          <a:p>
            <a:r>
              <a:rPr lang="en-US" sz="2800" dirty="0" smtClean="0"/>
              <a:t>Study Databases</a:t>
            </a:r>
          </a:p>
          <a:p>
            <a:pPr lvl="1"/>
            <a:r>
              <a:rPr lang="en-US" sz="2400" dirty="0" smtClean="0"/>
              <a:t>Must use Study</a:t>
            </a:r>
          </a:p>
          <a:p>
            <a:pPr lvl="1"/>
            <a:r>
              <a:rPr lang="en-US" sz="2400" dirty="0" smtClean="0"/>
              <a:t>All Study related data</a:t>
            </a:r>
            <a:endParaRPr lang="en-US" sz="2400" dirty="0"/>
          </a:p>
        </p:txBody>
      </p:sp>
      <p:pic>
        <p:nvPicPr>
          <p:cNvPr id="1028" name="Picture 4"/>
          <p:cNvPicPr>
            <a:picLocks noChangeAspect="1" noChangeArrowheads="1"/>
          </p:cNvPicPr>
          <p:nvPr/>
        </p:nvPicPr>
        <p:blipFill>
          <a:blip r:embed="rId2" cstate="print"/>
          <a:srcRect/>
          <a:stretch>
            <a:fillRect/>
          </a:stretch>
        </p:blipFill>
        <p:spPr bwMode="auto">
          <a:xfrm>
            <a:off x="3794047" y="1295400"/>
            <a:ext cx="5083253"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&amp; Users</a:t>
            </a:r>
            <a:endParaRPr lang="en-US" dirty="0"/>
          </a:p>
        </p:txBody>
      </p:sp>
      <p:sp>
        <p:nvSpPr>
          <p:cNvPr id="3" name="Content Placeholder 2"/>
          <p:cNvSpPr>
            <a:spLocks noGrp="1"/>
          </p:cNvSpPr>
          <p:nvPr>
            <p:ph idx="1"/>
          </p:nvPr>
        </p:nvSpPr>
        <p:spPr>
          <a:xfrm>
            <a:off x="228600" y="1143001"/>
            <a:ext cx="8610600" cy="1143000"/>
          </a:xfrm>
        </p:spPr>
        <p:txBody>
          <a:bodyPr/>
          <a:lstStyle/>
          <a:p>
            <a:r>
              <a:rPr lang="en-US" sz="2000" dirty="0" smtClean="0"/>
              <a:t>P3_Users do not have delete or overwrite capability.</a:t>
            </a:r>
          </a:p>
          <a:p>
            <a:r>
              <a:rPr lang="en-US" sz="2000" dirty="0" smtClean="0"/>
              <a:t>Users do not need to be in both groups – keep user out of P3_Administrators.</a:t>
            </a:r>
          </a:p>
          <a:p>
            <a:endParaRPr lang="en-US" dirty="0" smtClean="0"/>
          </a:p>
        </p:txBody>
      </p:sp>
      <p:pic>
        <p:nvPicPr>
          <p:cNvPr id="3075" name="Picture 3"/>
          <p:cNvPicPr>
            <a:picLocks noChangeAspect="1" noChangeArrowheads="1"/>
          </p:cNvPicPr>
          <p:nvPr/>
        </p:nvPicPr>
        <p:blipFill>
          <a:blip r:embed="rId3" cstate="print"/>
          <a:srcRect/>
          <a:stretch>
            <a:fillRect/>
          </a:stretch>
        </p:blipFill>
        <p:spPr bwMode="auto">
          <a:xfrm>
            <a:off x="990600" y="2590800"/>
            <a:ext cx="6370638" cy="3753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XP Firewall Settings</a:t>
            </a:r>
            <a:endParaRPr lang="en-US" dirty="0"/>
          </a:p>
        </p:txBody>
      </p:sp>
      <p:sp>
        <p:nvSpPr>
          <p:cNvPr id="3" name="Content Placeholder 2"/>
          <p:cNvSpPr>
            <a:spLocks noGrp="1"/>
          </p:cNvSpPr>
          <p:nvPr>
            <p:ph idx="1"/>
          </p:nvPr>
        </p:nvSpPr>
        <p:spPr>
          <a:xfrm>
            <a:off x="152400" y="1143000"/>
            <a:ext cx="5105400" cy="4952999"/>
          </a:xfrm>
        </p:spPr>
        <p:txBody>
          <a:bodyPr/>
          <a:lstStyle/>
          <a:p>
            <a:r>
              <a:rPr lang="en-US" sz="2000" dirty="0" smtClean="0"/>
              <a:t>Access Windows Firewall from Windows Control Panel</a:t>
            </a:r>
          </a:p>
          <a:p>
            <a:pPr lvl="1"/>
            <a:r>
              <a:rPr lang="en-US" sz="2000" dirty="0" smtClean="0"/>
              <a:t>Select </a:t>
            </a:r>
            <a:r>
              <a:rPr lang="en-US" sz="2000" b="1" dirty="0" smtClean="0"/>
              <a:t>Add Port</a:t>
            </a:r>
          </a:p>
          <a:p>
            <a:r>
              <a:rPr lang="en-US" sz="2000" dirty="0" smtClean="0"/>
              <a:t>Add SQL Server Port</a:t>
            </a:r>
          </a:p>
          <a:p>
            <a:pPr lvl="1"/>
            <a:r>
              <a:rPr lang="en-US" sz="2000" dirty="0" smtClean="0"/>
              <a:t>TCP Port 1434 needs to be added to the exception list.</a:t>
            </a:r>
          </a:p>
          <a:p>
            <a:pPr lvl="1"/>
            <a:r>
              <a:rPr lang="en-US" sz="2000" dirty="0" smtClean="0"/>
              <a:t>If not set than the database will not synchronize.</a:t>
            </a:r>
          </a:p>
          <a:p>
            <a:r>
              <a:rPr lang="en-US" sz="2000" dirty="0" smtClean="0"/>
              <a:t>Verify that </a:t>
            </a:r>
            <a:r>
              <a:rPr lang="en-US" sz="2000" b="1" dirty="0" smtClean="0"/>
              <a:t>File and Print Sharing </a:t>
            </a:r>
            <a:r>
              <a:rPr lang="en-US" sz="2000" dirty="0" smtClean="0"/>
              <a:t>is also checked in the exception list.</a:t>
            </a:r>
          </a:p>
          <a:p>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5815132" y="1143001"/>
            <a:ext cx="2795468" cy="25908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791200" y="3733800"/>
            <a:ext cx="2452215" cy="2909887"/>
          </a:xfrm>
          <a:prstGeom prst="rect">
            <a:avLst/>
          </a:prstGeom>
          <a:noFill/>
          <a:ln w="9525">
            <a:noFill/>
            <a:miter lim="800000"/>
            <a:headEnd/>
            <a:tailEnd/>
          </a:ln>
        </p:spPr>
      </p:pic>
      <p:sp>
        <p:nvSpPr>
          <p:cNvPr id="6" name="Oval 5"/>
          <p:cNvSpPr/>
          <p:nvPr/>
        </p:nvSpPr>
        <p:spPr>
          <a:xfrm>
            <a:off x="5562600" y="5105400"/>
            <a:ext cx="2895600" cy="3048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419600" y="4495800"/>
            <a:ext cx="1126958" cy="7620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Firewall Settings</a:t>
            </a:r>
            <a:endParaRPr lang="en-US" dirty="0"/>
          </a:p>
        </p:txBody>
      </p:sp>
      <p:sp>
        <p:nvSpPr>
          <p:cNvPr id="3" name="Content Placeholder 2"/>
          <p:cNvSpPr>
            <a:spLocks noGrp="1"/>
          </p:cNvSpPr>
          <p:nvPr>
            <p:ph idx="1"/>
          </p:nvPr>
        </p:nvSpPr>
        <p:spPr>
          <a:xfrm>
            <a:off x="152400" y="1143000"/>
            <a:ext cx="8610600" cy="5105400"/>
          </a:xfrm>
        </p:spPr>
        <p:txBody>
          <a:bodyPr/>
          <a:lstStyle/>
          <a:p>
            <a:r>
              <a:rPr lang="en-US" sz="2000" dirty="0" smtClean="0"/>
              <a:t>Access Windows Firewall from Windows Control Panel</a:t>
            </a:r>
          </a:p>
          <a:p>
            <a:pPr lvl="1"/>
            <a:r>
              <a:rPr lang="en-US" sz="2000" dirty="0" smtClean="0"/>
              <a:t>Advanced Settings</a:t>
            </a:r>
          </a:p>
          <a:p>
            <a:pPr lvl="1"/>
            <a:r>
              <a:rPr lang="en-US" sz="2000" dirty="0" smtClean="0"/>
              <a:t>Inbound Rules</a:t>
            </a:r>
          </a:p>
          <a:p>
            <a:pPr lvl="1"/>
            <a:r>
              <a:rPr lang="en-US" sz="2000" dirty="0" smtClean="0"/>
              <a:t>Select New Rule</a:t>
            </a:r>
          </a:p>
          <a:p>
            <a:pPr lvl="2"/>
            <a:r>
              <a:rPr lang="en-US" sz="2000" dirty="0" smtClean="0"/>
              <a:t>Program</a:t>
            </a:r>
          </a:p>
          <a:p>
            <a:pPr lvl="2"/>
            <a:r>
              <a:rPr lang="en-US" sz="2000" dirty="0" smtClean="0"/>
              <a:t>Browse to SQL executable</a:t>
            </a:r>
          </a:p>
          <a:p>
            <a:pPr lvl="2"/>
            <a:r>
              <a:rPr lang="en-US" sz="2000" dirty="0" smtClean="0"/>
              <a:t>C:\Program Files\Microsoft SQL Server\MSSQL.2\MSSQL\</a:t>
            </a:r>
            <a:r>
              <a:rPr lang="en-US" sz="2000" dirty="0" err="1" smtClean="0"/>
              <a:t>Binn</a:t>
            </a:r>
            <a:r>
              <a:rPr lang="en-US" sz="2000" dirty="0" smtClean="0"/>
              <a:t>\sqlserver.exe</a:t>
            </a:r>
          </a:p>
          <a:p>
            <a:pPr lvl="2"/>
            <a:r>
              <a:rPr lang="en-US" sz="2000" dirty="0" smtClean="0"/>
              <a:t>All domains</a:t>
            </a:r>
          </a:p>
          <a:p>
            <a:pPr lvl="2"/>
            <a:r>
              <a:rPr lang="en-US" sz="2000" dirty="0" smtClean="0"/>
              <a:t>Name the rule</a:t>
            </a:r>
          </a:p>
          <a:p>
            <a:pPr lvl="1"/>
            <a:r>
              <a:rPr lang="en-US" sz="2000" dirty="0" smtClean="0"/>
              <a:t>NOTE – Cannot use a port due to dynamic assignment (see end of slide deck)</a:t>
            </a:r>
          </a:p>
          <a:p>
            <a:pPr lvl="1"/>
            <a:endParaRPr lang="en-US" sz="2000" dirty="0" smtClean="0"/>
          </a:p>
          <a:p>
            <a:r>
              <a:rPr lang="en-US" sz="2000" dirty="0" smtClean="0"/>
              <a:t>Verify that </a:t>
            </a:r>
            <a:r>
              <a:rPr lang="en-US" sz="2000" b="1" dirty="0" smtClean="0"/>
              <a:t>File and Print Sharing </a:t>
            </a:r>
            <a:r>
              <a:rPr lang="en-US" sz="2000" dirty="0" smtClean="0"/>
              <a:t>is also checked in the exception list.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Needed Window Services</a:t>
            </a:r>
            <a:endParaRPr lang="en-US" dirty="0"/>
          </a:p>
        </p:txBody>
      </p:sp>
      <p:sp>
        <p:nvSpPr>
          <p:cNvPr id="3" name="Content Placeholder 2"/>
          <p:cNvSpPr>
            <a:spLocks noGrp="1"/>
          </p:cNvSpPr>
          <p:nvPr>
            <p:ph idx="1"/>
          </p:nvPr>
        </p:nvSpPr>
        <p:spPr>
          <a:xfrm>
            <a:off x="228600" y="1066800"/>
            <a:ext cx="8686800" cy="4525963"/>
          </a:xfrm>
        </p:spPr>
        <p:txBody>
          <a:bodyPr/>
          <a:lstStyle/>
          <a:p>
            <a:r>
              <a:rPr lang="en-US" sz="2400" dirty="0" smtClean="0"/>
              <a:t>P3 Security</a:t>
            </a:r>
          </a:p>
          <a:p>
            <a:pPr lvl="1"/>
            <a:r>
              <a:rPr lang="en-US" sz="2400" dirty="0" smtClean="0"/>
              <a:t>Automatically installed and provides the DSO security functions.</a:t>
            </a:r>
          </a:p>
          <a:p>
            <a:r>
              <a:rPr lang="en-US" sz="2400" dirty="0" smtClean="0"/>
              <a:t>Server</a:t>
            </a:r>
          </a:p>
          <a:p>
            <a:pPr lvl="1"/>
            <a:r>
              <a:rPr lang="en-US" sz="2400" dirty="0" smtClean="0"/>
              <a:t>Supports sharing over the network.</a:t>
            </a:r>
          </a:p>
          <a:p>
            <a:r>
              <a:rPr lang="en-US" sz="2400" dirty="0" smtClean="0"/>
              <a:t>SQL Server (P3PLUS) or SQL Server (P3PLUSTEST)</a:t>
            </a:r>
          </a:p>
          <a:p>
            <a:pPr lvl="1"/>
            <a:r>
              <a:rPr lang="en-US" sz="2400" dirty="0" smtClean="0"/>
              <a:t>Provides SQL Server functionality to the application.  If disabled Ponemah will not function.</a:t>
            </a:r>
          </a:p>
          <a:p>
            <a:r>
              <a:rPr lang="en-US" sz="2400" dirty="0" smtClean="0"/>
              <a:t>Others…</a:t>
            </a:r>
          </a:p>
          <a:p>
            <a:pPr lvl="1"/>
            <a:r>
              <a:rPr lang="en-US" sz="2400" dirty="0" smtClean="0"/>
              <a:t>Each security type application can have its own list of configuration issues.</a:t>
            </a:r>
          </a:p>
          <a:p>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Protocol</a:t>
            </a:r>
            <a:endParaRPr lang="en-US" dirty="0"/>
          </a:p>
        </p:txBody>
      </p:sp>
      <p:sp>
        <p:nvSpPr>
          <p:cNvPr id="3" name="Content Placeholder 2"/>
          <p:cNvSpPr>
            <a:spLocks noGrp="1"/>
          </p:cNvSpPr>
          <p:nvPr>
            <p:ph idx="1"/>
          </p:nvPr>
        </p:nvSpPr>
        <p:spPr>
          <a:xfrm>
            <a:off x="152400" y="1219200"/>
            <a:ext cx="5638800" cy="2438399"/>
          </a:xfrm>
        </p:spPr>
        <p:txBody>
          <a:bodyPr/>
          <a:lstStyle/>
          <a:p>
            <a:r>
              <a:rPr lang="en-US" sz="2000" dirty="0" smtClean="0"/>
              <a:t>File and Print Sharing protocol must be installed and enabled.</a:t>
            </a:r>
          </a:p>
          <a:p>
            <a:pPr lvl="1"/>
            <a:r>
              <a:rPr lang="en-US" sz="2000" dirty="0" smtClean="0"/>
              <a:t>Will not be able to Browse and see shared folders.</a:t>
            </a:r>
          </a:p>
          <a:p>
            <a:pPr lvl="1"/>
            <a:r>
              <a:rPr lang="en-US" sz="2000" dirty="0" smtClean="0"/>
              <a:t>Access this through you network interface properties.</a:t>
            </a:r>
          </a:p>
          <a:p>
            <a:pPr lvl="1"/>
            <a:r>
              <a:rPr lang="en-US" sz="2000" dirty="0" smtClean="0"/>
              <a:t>Need administrator rights to change.</a:t>
            </a:r>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5943600" y="1295400"/>
            <a:ext cx="2962275" cy="3632217"/>
          </a:xfrm>
          <a:prstGeom prst="rect">
            <a:avLst/>
          </a:prstGeom>
          <a:noFill/>
          <a:ln w="9525">
            <a:noFill/>
            <a:miter lim="800000"/>
            <a:headEnd/>
            <a:tailEnd/>
          </a:ln>
        </p:spPr>
      </p:pic>
      <p:sp>
        <p:nvSpPr>
          <p:cNvPr id="6" name="Oval 5"/>
          <p:cNvSpPr/>
          <p:nvPr/>
        </p:nvSpPr>
        <p:spPr>
          <a:xfrm>
            <a:off x="6019800" y="2667000"/>
            <a:ext cx="2514600" cy="3048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Security Polices</a:t>
            </a:r>
            <a:endParaRPr lang="en-US" dirty="0"/>
          </a:p>
        </p:txBody>
      </p:sp>
      <p:sp>
        <p:nvSpPr>
          <p:cNvPr id="3" name="Content Placeholder 2"/>
          <p:cNvSpPr>
            <a:spLocks noGrp="1"/>
          </p:cNvSpPr>
          <p:nvPr>
            <p:ph idx="1"/>
          </p:nvPr>
        </p:nvSpPr>
        <p:spPr>
          <a:xfrm>
            <a:off x="228600" y="1143001"/>
            <a:ext cx="8686800" cy="1219200"/>
          </a:xfrm>
        </p:spPr>
        <p:txBody>
          <a:bodyPr/>
          <a:lstStyle/>
          <a:p>
            <a:r>
              <a:rPr lang="en-US" sz="2000" dirty="0" smtClean="0"/>
              <a:t>Impersonate a client after authentication</a:t>
            </a:r>
          </a:p>
          <a:p>
            <a:pPr lvl="1"/>
            <a:r>
              <a:rPr lang="en-US" sz="2000" dirty="0" smtClean="0"/>
              <a:t>P3_Users are added to the policy so that the user does not need administrator rights, the application handles this and a P3_Users becomes LSS_P3_Administrator</a:t>
            </a:r>
          </a:p>
          <a:p>
            <a:endParaRPr lang="en-US" sz="2000" dirty="0"/>
          </a:p>
        </p:txBody>
      </p:sp>
      <p:pic>
        <p:nvPicPr>
          <p:cNvPr id="4098" name="Picture 2"/>
          <p:cNvPicPr>
            <a:picLocks noChangeAspect="1" noChangeArrowheads="1"/>
          </p:cNvPicPr>
          <p:nvPr/>
        </p:nvPicPr>
        <p:blipFill>
          <a:blip r:embed="rId3" cstate="print"/>
          <a:srcRect/>
          <a:stretch>
            <a:fillRect/>
          </a:stretch>
        </p:blipFill>
        <p:spPr bwMode="auto">
          <a:xfrm>
            <a:off x="1371600" y="2590800"/>
            <a:ext cx="5410200" cy="3952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Security Considerations</a:t>
            </a:r>
            <a:endParaRPr lang="en-US" dirty="0"/>
          </a:p>
        </p:txBody>
      </p:sp>
      <p:sp>
        <p:nvSpPr>
          <p:cNvPr id="3" name="Content Placeholder 2"/>
          <p:cNvSpPr>
            <a:spLocks noGrp="1"/>
          </p:cNvSpPr>
          <p:nvPr>
            <p:ph idx="1"/>
          </p:nvPr>
        </p:nvSpPr>
        <p:spPr>
          <a:xfrm>
            <a:off x="304800" y="1219200"/>
            <a:ext cx="8610600" cy="4525963"/>
          </a:xfrm>
        </p:spPr>
        <p:txBody>
          <a:bodyPr/>
          <a:lstStyle/>
          <a:p>
            <a:r>
              <a:rPr lang="en-US" dirty="0" smtClean="0"/>
              <a:t>These applications may interfere with</a:t>
            </a:r>
          </a:p>
          <a:p>
            <a:pPr lvl="1"/>
            <a:r>
              <a:rPr lang="en-US" dirty="0" smtClean="0"/>
              <a:t>Folder sharing across the network</a:t>
            </a:r>
          </a:p>
          <a:p>
            <a:pPr lvl="1"/>
            <a:r>
              <a:rPr lang="en-US" dirty="0" smtClean="0"/>
              <a:t>Blocking SQL Ports</a:t>
            </a:r>
          </a:p>
          <a:p>
            <a:pPr lvl="1"/>
            <a:r>
              <a:rPr lang="en-US" dirty="0" smtClean="0"/>
              <a:t>Blocking other polices</a:t>
            </a:r>
          </a:p>
          <a:p>
            <a:r>
              <a:rPr lang="en-US" dirty="0" smtClean="0"/>
              <a:t>Applications of Interest</a:t>
            </a:r>
          </a:p>
          <a:p>
            <a:pPr lvl="1"/>
            <a:r>
              <a:rPr lang="en-US" dirty="0" smtClean="0"/>
              <a:t>Virus checkers</a:t>
            </a:r>
          </a:p>
          <a:p>
            <a:pPr lvl="1"/>
            <a:r>
              <a:rPr lang="en-US" dirty="0" smtClean="0"/>
              <a:t>Spam Blockers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Databases for Support</a:t>
            </a:r>
            <a:endParaRPr lang="en-US" dirty="0"/>
          </a:p>
        </p:txBody>
      </p:sp>
      <p:sp>
        <p:nvSpPr>
          <p:cNvPr id="3" name="Content Placeholder 2"/>
          <p:cNvSpPr>
            <a:spLocks noGrp="1"/>
          </p:cNvSpPr>
          <p:nvPr>
            <p:ph idx="1"/>
          </p:nvPr>
        </p:nvSpPr>
        <p:spPr>
          <a:xfrm>
            <a:off x="152400" y="1143000"/>
            <a:ext cx="8839200" cy="4525963"/>
          </a:xfrm>
        </p:spPr>
        <p:txBody>
          <a:bodyPr/>
          <a:lstStyle/>
          <a:p>
            <a:r>
              <a:rPr lang="en-US" dirty="0" smtClean="0"/>
              <a:t>P3Plus or P3PlusTest Databases</a:t>
            </a:r>
          </a:p>
          <a:p>
            <a:pPr lvl="1"/>
            <a:r>
              <a:rPr lang="en-US" dirty="0" smtClean="0"/>
              <a:t>Must turn off the SQL Service.</a:t>
            </a:r>
          </a:p>
          <a:p>
            <a:pPr lvl="1"/>
            <a:r>
              <a:rPr lang="en-US" dirty="0" smtClean="0"/>
              <a:t>Copy the desired P3Plus_xxx.MDF and the corresponding P3Plus_xxx_Log.ldf files and have these files sent to DSI.</a:t>
            </a:r>
          </a:p>
          <a:p>
            <a:pPr lvl="1"/>
            <a:r>
              <a:rPr lang="en-US" dirty="0" smtClean="0"/>
              <a:t>Can then copy to a support workstation.</a:t>
            </a:r>
          </a:p>
          <a:p>
            <a:r>
              <a:rPr lang="en-US" dirty="0" smtClean="0"/>
              <a:t>Study Database</a:t>
            </a:r>
          </a:p>
          <a:p>
            <a:pPr lvl="1"/>
            <a:r>
              <a:rPr lang="en-US" dirty="0" smtClean="0"/>
              <a:t>Use Backup feature within Study.</a:t>
            </a:r>
          </a:p>
          <a:p>
            <a:pPr lvl="1"/>
            <a:r>
              <a:rPr lang="en-US" dirty="0" smtClean="0"/>
              <a:t>Can restore the backup file in Support.</a:t>
            </a:r>
          </a:p>
          <a:p>
            <a:pPr lvl="1"/>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Support Issues</a:t>
            </a:r>
            <a:endParaRPr lang="en-US" dirty="0"/>
          </a:p>
        </p:txBody>
      </p:sp>
      <p:sp>
        <p:nvSpPr>
          <p:cNvPr id="3" name="Content Placeholder 2"/>
          <p:cNvSpPr>
            <a:spLocks noGrp="1"/>
          </p:cNvSpPr>
          <p:nvPr>
            <p:ph idx="1"/>
          </p:nvPr>
        </p:nvSpPr>
        <p:spPr>
          <a:xfrm>
            <a:off x="228600" y="1143000"/>
            <a:ext cx="8686800" cy="4525963"/>
          </a:xfrm>
        </p:spPr>
        <p:txBody>
          <a:bodyPr/>
          <a:lstStyle/>
          <a:p>
            <a:r>
              <a:rPr lang="en-US" dirty="0" smtClean="0"/>
              <a:t>Difference in licensed algorithms.</a:t>
            </a:r>
          </a:p>
          <a:p>
            <a:pPr lvl="1"/>
            <a:r>
              <a:rPr lang="en-US" dirty="0" smtClean="0"/>
              <a:t>Failures can happen if an algorithm is on one system but not the other one being synced.</a:t>
            </a:r>
          </a:p>
          <a:p>
            <a:r>
              <a:rPr lang="en-US" dirty="0" smtClean="0"/>
              <a:t>Changing of algorithm derived parameters list from an updated analysis module in the middle of a study.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600" dirty="0" smtClean="0"/>
              <a:t>Setting Up a Network Study – An Overview</a:t>
            </a:r>
            <a:endParaRPr lang="en-US" sz="3600" dirty="0"/>
          </a:p>
        </p:txBody>
      </p:sp>
      <p:sp>
        <p:nvSpPr>
          <p:cNvPr id="3" name="Content Placeholder 2"/>
          <p:cNvSpPr>
            <a:spLocks noGrp="1"/>
          </p:cNvSpPr>
          <p:nvPr>
            <p:ph idx="1"/>
          </p:nvPr>
        </p:nvSpPr>
        <p:spPr>
          <a:xfrm>
            <a:off x="533400" y="1219200"/>
            <a:ext cx="8229600" cy="4525963"/>
          </a:xfrm>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p:txBody>
          <a:bodyPr/>
          <a:lstStyle/>
          <a:p>
            <a:r>
              <a:rPr lang="en-US" sz="3600" dirty="0" smtClean="0"/>
              <a:t>SQL Server Databases Supported</a:t>
            </a:r>
            <a:endParaRPr lang="en-US" sz="3600" dirty="0"/>
          </a:p>
        </p:txBody>
      </p:sp>
      <p:sp>
        <p:nvSpPr>
          <p:cNvPr id="2062" name="Rectangle 14"/>
          <p:cNvSpPr>
            <a:spLocks noGrp="1" noChangeArrowheads="1"/>
          </p:cNvSpPr>
          <p:nvPr>
            <p:ph idx="1"/>
          </p:nvPr>
        </p:nvSpPr>
        <p:spPr>
          <a:xfrm>
            <a:off x="457200" y="1219200"/>
            <a:ext cx="8229600" cy="4525963"/>
          </a:xfrm>
        </p:spPr>
        <p:txBody>
          <a:bodyPr/>
          <a:lstStyle/>
          <a:p>
            <a:r>
              <a:rPr lang="en-US" dirty="0" smtClean="0"/>
              <a:t>MSDE2000 (SQL Server Desktop 2000)</a:t>
            </a:r>
            <a:endParaRPr lang="en-US" dirty="0"/>
          </a:p>
          <a:p>
            <a:pPr lvl="1"/>
            <a:r>
              <a:rPr lang="en-US" dirty="0" smtClean="0"/>
              <a:t>P3 V4.3 or better</a:t>
            </a:r>
          </a:p>
          <a:p>
            <a:r>
              <a:rPr lang="en-US" dirty="0" smtClean="0"/>
              <a:t>SQL Server Express 2005</a:t>
            </a:r>
          </a:p>
          <a:p>
            <a:pPr lvl="1"/>
            <a:r>
              <a:rPr lang="en-US" dirty="0" smtClean="0"/>
              <a:t>Started with P3 V4.9</a:t>
            </a:r>
          </a:p>
          <a:p>
            <a:pPr lvl="2"/>
            <a:r>
              <a:rPr lang="en-US" dirty="0" smtClean="0"/>
              <a:t>Only on new install, if upgrading Ponemah than MSDE2000 that is on the workstation will be used.</a:t>
            </a:r>
          </a:p>
          <a:p>
            <a:r>
              <a:rPr lang="en-US" dirty="0" err="1" smtClean="0"/>
              <a:t>TruData</a:t>
            </a:r>
            <a:r>
              <a:rPr lang="en-US" dirty="0" smtClean="0"/>
              <a:t> – SQL Server Express 2008</a:t>
            </a:r>
          </a:p>
          <a:p>
            <a:pPr lvl="1"/>
            <a:r>
              <a:rPr lang="en-US" dirty="0" smtClean="0"/>
              <a:t>Future product – not in this presentation</a:t>
            </a:r>
          </a:p>
          <a:p>
            <a:pPr lvl="1"/>
            <a:endParaRPr lang="en-US" dirty="0" smtClean="0"/>
          </a:p>
          <a:p>
            <a:pPr lvl="1"/>
            <a:endParaRPr lang="en-US" dirty="0"/>
          </a:p>
          <a:p>
            <a:pPr lvl="2"/>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3" cstate="print"/>
          <a:srcRect/>
          <a:stretch>
            <a:fillRect/>
          </a:stretch>
        </p:blipFill>
        <p:spPr bwMode="auto">
          <a:xfrm>
            <a:off x="2590800" y="1143000"/>
            <a:ext cx="6162675" cy="4979988"/>
          </a:xfrm>
          <a:prstGeom prst="rect">
            <a:avLst/>
          </a:prstGeom>
          <a:noFill/>
          <a:ln w="9525">
            <a:noFill/>
            <a:miter lim="800000"/>
            <a:headEnd/>
            <a:tailEnd/>
          </a:ln>
        </p:spPr>
      </p:pic>
      <p:sp>
        <p:nvSpPr>
          <p:cNvPr id="17411" name="Title 1"/>
          <p:cNvSpPr>
            <a:spLocks noGrp="1"/>
          </p:cNvSpPr>
          <p:nvPr>
            <p:ph type="title"/>
          </p:nvPr>
        </p:nvSpPr>
        <p:spPr/>
        <p:txBody>
          <a:bodyPr/>
          <a:lstStyle/>
          <a:p>
            <a:pPr eaLnBrk="1" hangingPunct="1"/>
            <a:r>
              <a:rPr lang="en-US" smtClean="0"/>
              <a:t>Tox with Study Networking</a:t>
            </a:r>
          </a:p>
        </p:txBody>
      </p:sp>
      <p:sp>
        <p:nvSpPr>
          <p:cNvPr id="17412" name="TextBox 7"/>
          <p:cNvSpPr txBox="1">
            <a:spLocks noChangeArrowheads="1"/>
          </p:cNvSpPr>
          <p:nvPr/>
        </p:nvSpPr>
        <p:spPr bwMode="auto">
          <a:xfrm>
            <a:off x="0" y="3886200"/>
            <a:ext cx="2698750" cy="369888"/>
          </a:xfrm>
          <a:prstGeom prst="rect">
            <a:avLst/>
          </a:prstGeom>
          <a:solidFill>
            <a:schemeClr val="accent1"/>
          </a:solidFill>
          <a:ln w="9525">
            <a:noFill/>
            <a:miter lim="800000"/>
            <a:headEnd/>
            <a:tailEnd/>
          </a:ln>
        </p:spPr>
        <p:txBody>
          <a:bodyPr wrap="none">
            <a:spAutoFit/>
          </a:bodyPr>
          <a:lstStyle/>
          <a:p>
            <a:r>
              <a:rPr lang="en-US" b="1">
                <a:solidFill>
                  <a:srgbClr val="FF0000"/>
                </a:solidFill>
              </a:rPr>
              <a:t>Network Study Feature</a:t>
            </a:r>
          </a:p>
        </p:txBody>
      </p:sp>
      <p:cxnSp>
        <p:nvCxnSpPr>
          <p:cNvPr id="12" name="Straight Arrow Connector 11"/>
          <p:cNvCxnSpPr>
            <a:stCxn id="17412" idx="3"/>
          </p:cNvCxnSpPr>
          <p:nvPr/>
        </p:nvCxnSpPr>
        <p:spPr>
          <a:xfrm flipV="1">
            <a:off x="2698750" y="2667000"/>
            <a:ext cx="2940050" cy="1403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412" idx="3"/>
          </p:cNvCxnSpPr>
          <p:nvPr/>
        </p:nvCxnSpPr>
        <p:spPr>
          <a:xfrm>
            <a:off x="2698750" y="4070350"/>
            <a:ext cx="2482850" cy="1111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7412" idx="0"/>
          </p:cNvCxnSpPr>
          <p:nvPr/>
        </p:nvCxnSpPr>
        <p:spPr>
          <a:xfrm rot="5400000" flipH="1" flipV="1">
            <a:off x="1512888" y="2655887"/>
            <a:ext cx="1066800" cy="1393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16" name="TextBox 20"/>
          <p:cNvSpPr txBox="1">
            <a:spLocks noChangeArrowheads="1"/>
          </p:cNvSpPr>
          <p:nvPr/>
        </p:nvSpPr>
        <p:spPr bwMode="auto">
          <a:xfrm>
            <a:off x="6781800" y="3505200"/>
            <a:ext cx="2206625" cy="369888"/>
          </a:xfrm>
          <a:prstGeom prst="rect">
            <a:avLst/>
          </a:prstGeom>
          <a:solidFill>
            <a:schemeClr val="accent1"/>
          </a:solidFill>
          <a:ln w="9525">
            <a:noFill/>
            <a:miter lim="800000"/>
            <a:headEnd/>
            <a:tailEnd/>
          </a:ln>
        </p:spPr>
        <p:txBody>
          <a:bodyPr wrap="none">
            <a:spAutoFit/>
          </a:bodyPr>
          <a:lstStyle/>
          <a:p>
            <a:r>
              <a:rPr lang="en-US" b="1">
                <a:solidFill>
                  <a:srgbClr val="FF0000"/>
                </a:solidFill>
              </a:rPr>
              <a:t>Post Workstations</a:t>
            </a:r>
          </a:p>
        </p:txBody>
      </p:sp>
      <p:cxnSp>
        <p:nvCxnSpPr>
          <p:cNvPr id="22" name="Straight Arrow Connector 21"/>
          <p:cNvCxnSpPr>
            <a:stCxn id="17416" idx="1"/>
          </p:cNvCxnSpPr>
          <p:nvPr/>
        </p:nvCxnSpPr>
        <p:spPr>
          <a:xfrm rot="10800000" flipV="1">
            <a:off x="6248400" y="3689350"/>
            <a:ext cx="533400" cy="1644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416" idx="1"/>
          </p:cNvCxnSpPr>
          <p:nvPr/>
        </p:nvCxnSpPr>
        <p:spPr>
          <a:xfrm rot="10800000">
            <a:off x="6477000" y="2286000"/>
            <a:ext cx="304800" cy="1403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t>
            </a:r>
            <a:r>
              <a:rPr lang="en-US" dirty="0" err="1" smtClean="0"/>
              <a:t>tox</a:t>
            </a:r>
            <a:r>
              <a:rPr lang="en-US" dirty="0" smtClean="0"/>
              <a:t> with Network Study</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182774" y="1066801"/>
            <a:ext cx="5275426" cy="4953000"/>
          </a:xfrm>
          <a:prstGeom prst="rect">
            <a:avLst/>
          </a:prstGeom>
          <a:noFill/>
          <a:ln w="9525">
            <a:noFill/>
            <a:miter lim="800000"/>
            <a:headEnd/>
            <a:tailEnd/>
          </a:ln>
        </p:spPr>
      </p:pic>
      <p:sp>
        <p:nvSpPr>
          <p:cNvPr id="5" name="TextBox 7"/>
          <p:cNvSpPr txBox="1">
            <a:spLocks noChangeArrowheads="1"/>
          </p:cNvSpPr>
          <p:nvPr/>
        </p:nvSpPr>
        <p:spPr bwMode="auto">
          <a:xfrm>
            <a:off x="152400" y="2819400"/>
            <a:ext cx="2698750" cy="369888"/>
          </a:xfrm>
          <a:prstGeom prst="rect">
            <a:avLst/>
          </a:prstGeom>
          <a:solidFill>
            <a:schemeClr val="accent1"/>
          </a:solidFill>
          <a:ln w="9525">
            <a:noFill/>
            <a:miter lim="800000"/>
            <a:headEnd/>
            <a:tailEnd/>
          </a:ln>
        </p:spPr>
        <p:txBody>
          <a:bodyPr wrap="none">
            <a:spAutoFit/>
          </a:bodyPr>
          <a:lstStyle/>
          <a:p>
            <a:r>
              <a:rPr lang="en-US" b="1">
                <a:solidFill>
                  <a:srgbClr val="FF0000"/>
                </a:solidFill>
              </a:rPr>
              <a:t>Network Study Feature</a:t>
            </a:r>
          </a:p>
        </p:txBody>
      </p:sp>
      <p:cxnSp>
        <p:nvCxnSpPr>
          <p:cNvPr id="6" name="Straight Arrow Connector 5"/>
          <p:cNvCxnSpPr>
            <a:stCxn id="5" idx="3"/>
          </p:cNvCxnSpPr>
          <p:nvPr/>
        </p:nvCxnSpPr>
        <p:spPr>
          <a:xfrm flipV="1">
            <a:off x="2851150" y="2362200"/>
            <a:ext cx="2863850" cy="642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3"/>
          </p:cNvCxnSpPr>
          <p:nvPr/>
        </p:nvCxnSpPr>
        <p:spPr>
          <a:xfrm>
            <a:off x="2851150" y="3004344"/>
            <a:ext cx="2482850" cy="2177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flipV="1">
            <a:off x="2851150" y="2438401"/>
            <a:ext cx="501651" cy="5659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p:cNvCxnSpPr>
          <p:nvPr/>
        </p:nvCxnSpPr>
        <p:spPr>
          <a:xfrm>
            <a:off x="2851150" y="3004344"/>
            <a:ext cx="2832100" cy="577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Tox Study Networked</a:t>
            </a:r>
          </a:p>
        </p:txBody>
      </p:sp>
      <p:pic>
        <p:nvPicPr>
          <p:cNvPr id="18435" name="Picture 2"/>
          <p:cNvPicPr>
            <a:picLocks noChangeAspect="1" noChangeArrowheads="1"/>
          </p:cNvPicPr>
          <p:nvPr/>
        </p:nvPicPr>
        <p:blipFill>
          <a:blip r:embed="rId3" cstate="print"/>
          <a:srcRect/>
          <a:stretch>
            <a:fillRect/>
          </a:stretch>
        </p:blipFill>
        <p:spPr bwMode="auto">
          <a:xfrm>
            <a:off x="762000" y="1143000"/>
            <a:ext cx="7651750" cy="4933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Typical Setup &amp; Usage</a:t>
            </a:r>
          </a:p>
        </p:txBody>
      </p:sp>
      <p:sp>
        <p:nvSpPr>
          <p:cNvPr id="19459" name="Content Placeholder 2"/>
          <p:cNvSpPr>
            <a:spLocks noGrp="1"/>
          </p:cNvSpPr>
          <p:nvPr>
            <p:ph idx="1"/>
          </p:nvPr>
        </p:nvSpPr>
        <p:spPr>
          <a:xfrm>
            <a:off x="304800" y="1143000"/>
            <a:ext cx="8610600" cy="4525963"/>
          </a:xfrm>
        </p:spPr>
        <p:txBody>
          <a:bodyPr/>
          <a:lstStyle/>
          <a:p>
            <a:pPr eaLnBrk="1" hangingPunct="1"/>
            <a:r>
              <a:rPr lang="en-US" smtClean="0"/>
              <a:t>Define Study on Post workstation</a:t>
            </a:r>
          </a:p>
          <a:p>
            <a:pPr lvl="1" eaLnBrk="1" hangingPunct="1"/>
            <a:r>
              <a:rPr lang="en-US" smtClean="0"/>
              <a:t>Could be acquisition</a:t>
            </a:r>
          </a:p>
          <a:p>
            <a:pPr eaLnBrk="1" hangingPunct="1"/>
            <a:r>
              <a:rPr lang="en-US" smtClean="0"/>
              <a:t>Connect all workstations in Study to the network.</a:t>
            </a:r>
          </a:p>
          <a:p>
            <a:pPr eaLnBrk="1" hangingPunct="1"/>
            <a:r>
              <a:rPr lang="en-US" smtClean="0"/>
              <a:t>When user closes dialog, all workstations updated with Study information.</a:t>
            </a:r>
          </a:p>
          <a:p>
            <a:pPr eaLnBrk="1" hangingPunct="1"/>
            <a:r>
              <a:rPr lang="en-US" smtClean="0"/>
              <a:t>Disconnect from network if needed.</a:t>
            </a:r>
          </a:p>
          <a:p>
            <a:pPr eaLnBrk="1" hangingPunct="1"/>
            <a:r>
              <a:rPr lang="en-US" smtClean="0"/>
              <a:t>Run acquisitions.</a:t>
            </a:r>
          </a:p>
          <a:p>
            <a:pPr eaLnBrk="1" hangingPunct="1"/>
            <a:endParaRPr lang="en-US" smtClean="0"/>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Run Study</a:t>
            </a:r>
          </a:p>
        </p:txBody>
      </p:sp>
      <p:sp>
        <p:nvSpPr>
          <p:cNvPr id="20486" name="Content Placeholder 2"/>
          <p:cNvSpPr>
            <a:spLocks noGrp="1"/>
          </p:cNvSpPr>
          <p:nvPr>
            <p:ph idx="1"/>
          </p:nvPr>
        </p:nvSpPr>
        <p:spPr>
          <a:xfrm>
            <a:off x="152400" y="1143000"/>
            <a:ext cx="3657600" cy="4525963"/>
          </a:xfrm>
        </p:spPr>
        <p:txBody>
          <a:bodyPr/>
          <a:lstStyle/>
          <a:p>
            <a:pPr eaLnBrk="1" hangingPunct="1"/>
            <a:r>
              <a:rPr lang="en-US" sz="2000" dirty="0" smtClean="0"/>
              <a:t>Workstation Filter – only allows the user to collect data assigned to this workstation.</a:t>
            </a:r>
          </a:p>
          <a:p>
            <a:pPr eaLnBrk="1" hangingPunct="1">
              <a:buFontTx/>
              <a:buNone/>
            </a:pPr>
            <a:endParaRPr lang="en-US" sz="2000" dirty="0" smtClean="0"/>
          </a:p>
        </p:txBody>
      </p:sp>
      <p:pic>
        <p:nvPicPr>
          <p:cNvPr id="20483" name="Picture 2"/>
          <p:cNvPicPr>
            <a:picLocks noChangeAspect="1" noChangeArrowheads="1"/>
          </p:cNvPicPr>
          <p:nvPr/>
        </p:nvPicPr>
        <p:blipFill>
          <a:blip r:embed="rId3" cstate="print"/>
          <a:srcRect/>
          <a:stretch>
            <a:fillRect/>
          </a:stretch>
        </p:blipFill>
        <p:spPr bwMode="auto">
          <a:xfrm>
            <a:off x="3968750" y="1066800"/>
            <a:ext cx="5035550" cy="4038600"/>
          </a:xfrm>
          <a:prstGeom prst="rect">
            <a:avLst/>
          </a:prstGeom>
          <a:noFill/>
          <a:ln w="9525">
            <a:noFill/>
            <a:miter lim="800000"/>
            <a:headEnd/>
            <a:tailEnd/>
          </a:ln>
        </p:spPr>
      </p:pic>
      <p:sp>
        <p:nvSpPr>
          <p:cNvPr id="20484" name="TextBox 7"/>
          <p:cNvSpPr txBox="1">
            <a:spLocks noChangeArrowheads="1"/>
          </p:cNvSpPr>
          <p:nvPr/>
        </p:nvSpPr>
        <p:spPr bwMode="auto">
          <a:xfrm>
            <a:off x="4648200" y="2590800"/>
            <a:ext cx="2143125" cy="369888"/>
          </a:xfrm>
          <a:prstGeom prst="rect">
            <a:avLst/>
          </a:prstGeom>
          <a:solidFill>
            <a:schemeClr val="accent1"/>
          </a:solidFill>
          <a:ln w="9525">
            <a:noFill/>
            <a:miter lim="800000"/>
            <a:headEnd/>
            <a:tailEnd/>
          </a:ln>
        </p:spPr>
        <p:txBody>
          <a:bodyPr wrap="none">
            <a:spAutoFit/>
          </a:bodyPr>
          <a:lstStyle/>
          <a:p>
            <a:r>
              <a:rPr lang="en-US" b="1">
                <a:solidFill>
                  <a:srgbClr val="FF0000"/>
                </a:solidFill>
              </a:rPr>
              <a:t>Workstation Filter</a:t>
            </a:r>
          </a:p>
        </p:txBody>
      </p:sp>
      <p:cxnSp>
        <p:nvCxnSpPr>
          <p:cNvPr id="6" name="Straight Arrow Connector 5"/>
          <p:cNvCxnSpPr/>
          <p:nvPr/>
        </p:nvCxnSpPr>
        <p:spPr>
          <a:xfrm flipV="1">
            <a:off x="5562600" y="1524000"/>
            <a:ext cx="16002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Consolidating Study Data</a:t>
            </a:r>
          </a:p>
        </p:txBody>
      </p:sp>
      <p:sp>
        <p:nvSpPr>
          <p:cNvPr id="21507" name="Content Placeholder 2"/>
          <p:cNvSpPr>
            <a:spLocks noGrp="1"/>
          </p:cNvSpPr>
          <p:nvPr>
            <p:ph idx="1"/>
          </p:nvPr>
        </p:nvSpPr>
        <p:spPr>
          <a:xfrm>
            <a:off x="457200" y="1066800"/>
            <a:ext cx="8229600" cy="2209800"/>
          </a:xfrm>
        </p:spPr>
        <p:txBody>
          <a:bodyPr/>
          <a:lstStyle/>
          <a:p>
            <a:pPr eaLnBrk="1" hangingPunct="1"/>
            <a:r>
              <a:rPr lang="en-US" sz="2000" dirty="0" smtClean="0"/>
              <a:t>Assure all workstations powered on and connected to network.</a:t>
            </a:r>
          </a:p>
          <a:p>
            <a:pPr lvl="1" eaLnBrk="1" hangingPunct="1"/>
            <a:r>
              <a:rPr lang="en-US" sz="2000" dirty="0" smtClean="0"/>
              <a:t>Do not need to be logged in.</a:t>
            </a:r>
          </a:p>
          <a:p>
            <a:pPr eaLnBrk="1" hangingPunct="1"/>
            <a:r>
              <a:rPr lang="en-US" sz="2000" dirty="0" smtClean="0"/>
              <a:t>From the Post workstation, Synchronize Entire Study.</a:t>
            </a:r>
          </a:p>
          <a:p>
            <a:pPr eaLnBrk="1" hangingPunct="1"/>
            <a:endParaRPr lang="en-US" dirty="0" smtClean="0"/>
          </a:p>
          <a:p>
            <a:pPr eaLnBrk="1" hangingPunct="1"/>
            <a:endParaRPr lang="en-US" dirty="0" smtClean="0"/>
          </a:p>
        </p:txBody>
      </p:sp>
      <p:pic>
        <p:nvPicPr>
          <p:cNvPr id="21508" name="Picture 3"/>
          <p:cNvPicPr>
            <a:picLocks noChangeAspect="1" noChangeArrowheads="1"/>
          </p:cNvPicPr>
          <p:nvPr/>
        </p:nvPicPr>
        <p:blipFill>
          <a:blip r:embed="rId3" cstate="print"/>
          <a:srcRect/>
          <a:stretch>
            <a:fillRect/>
          </a:stretch>
        </p:blipFill>
        <p:spPr bwMode="auto">
          <a:xfrm>
            <a:off x="1905000" y="2770188"/>
            <a:ext cx="5695950" cy="2411412"/>
          </a:xfrm>
          <a:prstGeom prst="rect">
            <a:avLst/>
          </a:prstGeom>
          <a:noFill/>
          <a:ln w="9525">
            <a:noFill/>
            <a:miter lim="800000"/>
            <a:headEnd/>
            <a:tailEnd/>
          </a:ln>
        </p:spPr>
      </p:pic>
      <p:sp>
        <p:nvSpPr>
          <p:cNvPr id="6" name="Content Placeholder 2"/>
          <p:cNvSpPr txBox="1">
            <a:spLocks/>
          </p:cNvSpPr>
          <p:nvPr/>
        </p:nvSpPr>
        <p:spPr bwMode="auto">
          <a:xfrm>
            <a:off x="381000" y="5410200"/>
            <a:ext cx="8229600" cy="1295400"/>
          </a:xfrm>
          <a:prstGeom prst="rect">
            <a:avLst/>
          </a:prstGeom>
          <a:noFill/>
          <a:ln w="9525">
            <a:noFill/>
            <a:miter lim="800000"/>
            <a:headEnd/>
            <a:tailEnd/>
          </a:ln>
        </p:spPr>
        <p:txBody>
          <a:bodyPr/>
          <a:lstStyle/>
          <a:p>
            <a:pPr marL="342900" indent="-342900">
              <a:spcBef>
                <a:spcPct val="20000"/>
              </a:spcBef>
              <a:buFontTx/>
              <a:buChar char="•"/>
              <a:defRPr/>
            </a:pPr>
            <a:r>
              <a:rPr lang="en-US" sz="2000" kern="0" dirty="0">
                <a:latin typeface="+mn-lt"/>
                <a:cs typeface="+mn-cs"/>
              </a:rPr>
              <a:t>Updates all Study workstations databases with latest information.</a:t>
            </a:r>
          </a:p>
          <a:p>
            <a:pPr marL="342900" indent="-342900">
              <a:spcBef>
                <a:spcPct val="20000"/>
              </a:spcBef>
              <a:buFontTx/>
              <a:buChar char="•"/>
              <a:defRPr/>
            </a:pPr>
            <a:r>
              <a:rPr lang="en-US" sz="2000" kern="0" dirty="0">
                <a:latin typeface="+mn-lt"/>
                <a:cs typeface="+mn-cs"/>
              </a:rPr>
              <a:t>Copies all data files to the Post Study directory.</a:t>
            </a:r>
          </a:p>
          <a:p>
            <a:pPr marL="342900" indent="-342900">
              <a:spcBef>
                <a:spcPct val="20000"/>
              </a:spcBef>
              <a:buFontTx/>
              <a:buChar char="•"/>
              <a:defRPr/>
            </a:pPr>
            <a:endParaRPr lang="en-US" sz="3200" kern="0" dirty="0">
              <a:latin typeface="+mn-lt"/>
              <a:cs typeface="+mn-cs"/>
            </a:endParaRPr>
          </a:p>
          <a:p>
            <a:pPr marL="342900" indent="-342900">
              <a:spcBef>
                <a:spcPct val="20000"/>
              </a:spcBef>
              <a:buFontTx/>
              <a:buChar char="•"/>
              <a:defRPr/>
            </a:pPr>
            <a:endParaRPr lang="en-US" sz="3200" kern="0" dirty="0">
              <a:latin typeface="+mn-lt"/>
              <a:cs typeface="+mn-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Diagram</a:t>
            </a:r>
            <a:endParaRPr lang="en-US" dirty="0"/>
          </a:p>
        </p:txBody>
      </p:sp>
      <p:sp>
        <p:nvSpPr>
          <p:cNvPr id="3" name="Content Placeholder 2"/>
          <p:cNvSpPr>
            <a:spLocks noGrp="1"/>
          </p:cNvSpPr>
          <p:nvPr>
            <p:ph idx="1"/>
          </p:nvPr>
        </p:nvSpPr>
        <p:spPr>
          <a:xfrm>
            <a:off x="0" y="1066800"/>
            <a:ext cx="8839200" cy="1219200"/>
          </a:xfrm>
        </p:spPr>
        <p:txBody>
          <a:bodyPr/>
          <a:lstStyle/>
          <a:p>
            <a:r>
              <a:rPr lang="en-US" sz="2000" dirty="0" smtClean="0"/>
              <a:t>Only the workstation that started the synchronization will have all the binary data on it (red lines in diagram) even if other Review Stations are part of the study.</a:t>
            </a:r>
          </a:p>
          <a:p>
            <a:r>
              <a:rPr lang="en-US" sz="2000" dirty="0" smtClean="0"/>
              <a:t>All workstations database will be updated will all information.</a:t>
            </a:r>
            <a:endParaRPr lang="en-US" sz="2000" dirty="0"/>
          </a:p>
        </p:txBody>
      </p:sp>
      <p:pic>
        <p:nvPicPr>
          <p:cNvPr id="1027" name="Picture 3"/>
          <p:cNvPicPr>
            <a:picLocks noChangeAspect="1" noChangeArrowheads="1"/>
          </p:cNvPicPr>
          <p:nvPr/>
        </p:nvPicPr>
        <p:blipFill>
          <a:blip r:embed="rId3" cstate="print"/>
          <a:srcRect/>
          <a:stretch>
            <a:fillRect/>
          </a:stretch>
        </p:blipFill>
        <p:spPr bwMode="auto">
          <a:xfrm>
            <a:off x="1828800" y="2547097"/>
            <a:ext cx="4800600" cy="3953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Backing Up Study Data</a:t>
            </a:r>
          </a:p>
        </p:txBody>
      </p:sp>
      <p:sp>
        <p:nvSpPr>
          <p:cNvPr id="22531" name="Content Placeholder 2"/>
          <p:cNvSpPr>
            <a:spLocks noGrp="1"/>
          </p:cNvSpPr>
          <p:nvPr>
            <p:ph idx="1"/>
          </p:nvPr>
        </p:nvSpPr>
        <p:spPr>
          <a:xfrm>
            <a:off x="457200" y="1219200"/>
            <a:ext cx="8229600" cy="4525963"/>
          </a:xfrm>
        </p:spPr>
        <p:txBody>
          <a:bodyPr/>
          <a:lstStyle/>
          <a:p>
            <a:pPr eaLnBrk="1" hangingPunct="1"/>
            <a:r>
              <a:rPr lang="en-US" dirty="0" smtClean="0"/>
              <a:t>Perform Study Backup</a:t>
            </a:r>
          </a:p>
          <a:p>
            <a:pPr lvl="1" eaLnBrk="1" hangingPunct="1"/>
            <a:r>
              <a:rPr lang="en-US" dirty="0" smtClean="0"/>
              <a:t>This backs up the database.</a:t>
            </a:r>
          </a:p>
          <a:p>
            <a:pPr lvl="1" eaLnBrk="1" hangingPunct="1"/>
            <a:r>
              <a:rPr lang="en-US" dirty="0" smtClean="0"/>
              <a:t>Can be to a mapped drive.</a:t>
            </a:r>
          </a:p>
          <a:p>
            <a:pPr eaLnBrk="1" hangingPunct="1"/>
            <a:r>
              <a:rPr lang="en-US" dirty="0" smtClean="0"/>
              <a:t>Data Manager</a:t>
            </a:r>
          </a:p>
          <a:p>
            <a:pPr lvl="1" eaLnBrk="1" hangingPunct="1"/>
            <a:r>
              <a:rPr lang="en-US" dirty="0" smtClean="0"/>
              <a:t>Moves all data files to an archive.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Restoring Study Data</a:t>
            </a:r>
          </a:p>
        </p:txBody>
      </p:sp>
      <p:sp>
        <p:nvSpPr>
          <p:cNvPr id="23555" name="Content Placeholder 2"/>
          <p:cNvSpPr>
            <a:spLocks noGrp="1"/>
          </p:cNvSpPr>
          <p:nvPr>
            <p:ph idx="1"/>
          </p:nvPr>
        </p:nvSpPr>
        <p:spPr>
          <a:xfrm>
            <a:off x="304800" y="1143000"/>
            <a:ext cx="8610600" cy="4525963"/>
          </a:xfrm>
        </p:spPr>
        <p:txBody>
          <a:bodyPr/>
          <a:lstStyle/>
          <a:p>
            <a:pPr eaLnBrk="1" hangingPunct="1"/>
            <a:r>
              <a:rPr lang="en-US" dirty="0" smtClean="0"/>
              <a:t>Restore Study database.</a:t>
            </a:r>
          </a:p>
          <a:p>
            <a:pPr eaLnBrk="1" hangingPunct="1"/>
            <a:r>
              <a:rPr lang="en-US" dirty="0" smtClean="0"/>
              <a:t>Data Manager retrieves files back from archive.</a:t>
            </a:r>
          </a:p>
          <a:p>
            <a:pPr lvl="1" eaLnBrk="1" hangingPunct="1"/>
            <a:r>
              <a:rPr lang="en-US" dirty="0" smtClean="0"/>
              <a:t>Reviews can then be performed.</a:t>
            </a:r>
          </a:p>
          <a:p>
            <a:r>
              <a:rPr lang="en-US" b="1" dirty="0" smtClean="0"/>
              <a:t>Issue For Support: </a:t>
            </a:r>
            <a:r>
              <a:rPr lang="en-US" dirty="0" smtClean="0"/>
              <a:t>When backing up from an older version that backup file can be restored on a newer version of the application.  Once that action occurs the study database can no longer be used in the older version!</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28600"/>
            <a:ext cx="9144000" cy="639763"/>
          </a:xfrm>
        </p:spPr>
        <p:txBody>
          <a:bodyPr/>
          <a:lstStyle/>
          <a:p>
            <a:pPr eaLnBrk="1" hangingPunct="1"/>
            <a:r>
              <a:rPr lang="en-US" smtClean="0"/>
              <a:t>Another Example - Telemetry Setup</a:t>
            </a:r>
          </a:p>
        </p:txBody>
      </p:sp>
      <p:pic>
        <p:nvPicPr>
          <p:cNvPr id="24579" name="Picture 3"/>
          <p:cNvPicPr>
            <a:picLocks noChangeAspect="1" noChangeArrowheads="1"/>
          </p:cNvPicPr>
          <p:nvPr/>
        </p:nvPicPr>
        <p:blipFill>
          <a:blip r:embed="rId3" cstate="print"/>
          <a:srcRect/>
          <a:stretch>
            <a:fillRect/>
          </a:stretch>
        </p:blipFill>
        <p:spPr bwMode="auto">
          <a:xfrm>
            <a:off x="76200" y="1066800"/>
            <a:ext cx="883285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smtClean="0"/>
              <a:t>Ponemah \ SQL Server Version Chart</a:t>
            </a:r>
            <a:endParaRPr lang="en-US" dirty="0"/>
          </a:p>
        </p:txBody>
      </p:sp>
      <p:graphicFrame>
        <p:nvGraphicFramePr>
          <p:cNvPr id="4" name="Content Placeholder 3"/>
          <p:cNvGraphicFramePr>
            <a:graphicFrameLocks noGrp="1"/>
          </p:cNvGraphicFramePr>
          <p:nvPr>
            <p:ph idx="1"/>
          </p:nvPr>
        </p:nvGraphicFramePr>
        <p:xfrm>
          <a:off x="152400" y="1143000"/>
          <a:ext cx="8763000" cy="4450080"/>
        </p:xfrm>
        <a:graphic>
          <a:graphicData uri="http://schemas.openxmlformats.org/drawingml/2006/table">
            <a:tbl>
              <a:tblPr firstRow="1" bandRow="1">
                <a:tableStyleId>{5C22544A-7EE6-4342-B048-85BDC9FD1C3A}</a:tableStyleId>
              </a:tblPr>
              <a:tblGrid>
                <a:gridCol w="1752600"/>
                <a:gridCol w="1752600"/>
                <a:gridCol w="1752600"/>
                <a:gridCol w="3505200"/>
              </a:tblGrid>
              <a:tr h="370840">
                <a:tc>
                  <a:txBody>
                    <a:bodyPr/>
                    <a:lstStyle/>
                    <a:p>
                      <a:r>
                        <a:rPr lang="en-US" sz="1600" dirty="0" smtClean="0"/>
                        <a:t>Ponemah Version</a:t>
                      </a:r>
                      <a:endParaRPr lang="en-US" sz="1600" dirty="0"/>
                    </a:p>
                  </a:txBody>
                  <a:tcPr/>
                </a:tc>
                <a:tc>
                  <a:txBody>
                    <a:bodyPr/>
                    <a:lstStyle/>
                    <a:p>
                      <a:r>
                        <a:rPr lang="en-US" sz="1600" dirty="0" smtClean="0"/>
                        <a:t>SQL Version</a:t>
                      </a:r>
                      <a:endParaRPr lang="en-US" sz="1600" dirty="0"/>
                    </a:p>
                  </a:txBody>
                  <a:tcPr/>
                </a:tc>
                <a:tc>
                  <a:txBody>
                    <a:bodyPr/>
                    <a:lstStyle/>
                    <a:p>
                      <a:r>
                        <a:rPr lang="en-US" sz="1600" dirty="0" smtClean="0"/>
                        <a:t>Install Method</a:t>
                      </a:r>
                      <a:endParaRPr lang="en-US" sz="1600" dirty="0"/>
                    </a:p>
                  </a:txBody>
                  <a:tcPr/>
                </a:tc>
                <a:tc>
                  <a:txBody>
                    <a:bodyPr/>
                    <a:lstStyle/>
                    <a:p>
                      <a:r>
                        <a:rPr lang="en-US" sz="1600" dirty="0" smtClean="0"/>
                        <a:t>Notes</a:t>
                      </a:r>
                      <a:endParaRPr lang="en-US" sz="1600" dirty="0"/>
                    </a:p>
                  </a:txBody>
                  <a:tcPr/>
                </a:tc>
              </a:tr>
              <a:tr h="370840">
                <a:tc>
                  <a:txBody>
                    <a:bodyPr/>
                    <a:lstStyle/>
                    <a:p>
                      <a:r>
                        <a:rPr lang="en-US" sz="1600" dirty="0" smtClean="0"/>
                        <a:t>V4.2</a:t>
                      </a:r>
                      <a:endParaRPr lang="en-US" sz="1600" dirty="0"/>
                    </a:p>
                  </a:txBody>
                  <a:tcPr/>
                </a:tc>
                <a:tc>
                  <a:txBody>
                    <a:bodyPr/>
                    <a:lstStyle/>
                    <a:p>
                      <a:r>
                        <a:rPr lang="en-US" sz="1600" dirty="0" smtClean="0"/>
                        <a:t>MSDE2000</a:t>
                      </a:r>
                      <a:endParaRPr lang="en-US" sz="1600" dirty="0"/>
                    </a:p>
                  </a:txBody>
                  <a:tcPr/>
                </a:tc>
                <a:tc>
                  <a:txBody>
                    <a:bodyPr/>
                    <a:lstStyle/>
                    <a:p>
                      <a:r>
                        <a:rPr lang="en-US" sz="1600" dirty="0" smtClean="0"/>
                        <a:t>Separate</a:t>
                      </a:r>
                      <a:r>
                        <a:rPr lang="en-US" sz="1600" baseline="0" dirty="0" smtClean="0"/>
                        <a:t> for each instance</a:t>
                      </a:r>
                      <a:endParaRPr lang="en-US" sz="1600" dirty="0"/>
                    </a:p>
                  </a:txBody>
                  <a:tcPr/>
                </a:tc>
                <a:tc>
                  <a:txBody>
                    <a:bodyPr/>
                    <a:lstStyle/>
                    <a:p>
                      <a:r>
                        <a:rPr lang="en-US" sz="1600" dirty="0" smtClean="0"/>
                        <a:t>Only for Ponemah</a:t>
                      </a:r>
                      <a:r>
                        <a:rPr lang="en-US" sz="1600" baseline="0" dirty="0" smtClean="0"/>
                        <a:t> application related data, no Study related data.</a:t>
                      </a:r>
                      <a:endParaRPr lang="en-US" sz="1600" dirty="0"/>
                    </a:p>
                  </a:txBody>
                  <a:tcPr/>
                </a:tc>
              </a:tr>
              <a:tr h="370840">
                <a:tc>
                  <a:txBody>
                    <a:bodyPr/>
                    <a:lstStyle/>
                    <a:p>
                      <a:r>
                        <a:rPr lang="en-US" sz="1600" dirty="0" smtClean="0"/>
                        <a:t>V4.3 – V4.5</a:t>
                      </a:r>
                      <a:endParaRPr lang="en-US" sz="1600" dirty="0"/>
                    </a:p>
                  </a:txBody>
                  <a:tcPr/>
                </a:tc>
                <a:tc>
                  <a:txBody>
                    <a:bodyPr/>
                    <a:lstStyle/>
                    <a:p>
                      <a:r>
                        <a:rPr lang="en-US" sz="1600" dirty="0" smtClean="0"/>
                        <a:t>MSDE2000</a:t>
                      </a:r>
                      <a:endParaRPr lang="en-US" sz="1600" dirty="0"/>
                    </a:p>
                  </a:txBody>
                  <a:tcPr/>
                </a:tc>
                <a:tc>
                  <a:txBody>
                    <a:bodyPr/>
                    <a:lstStyle/>
                    <a:p>
                      <a:r>
                        <a:rPr lang="en-US" sz="1600" dirty="0" smtClean="0"/>
                        <a:t>Separate</a:t>
                      </a:r>
                      <a:r>
                        <a:rPr lang="en-US" sz="1600" baseline="0" dirty="0" smtClean="0"/>
                        <a:t> for each instance</a:t>
                      </a:r>
                      <a:endParaRPr lang="en-US" sz="1600" dirty="0"/>
                    </a:p>
                  </a:txBody>
                  <a:tcPr/>
                </a:tc>
                <a:tc>
                  <a:txBody>
                    <a:bodyPr/>
                    <a:lstStyle/>
                    <a:p>
                      <a:r>
                        <a:rPr lang="en-US" sz="1600" dirty="0" smtClean="0"/>
                        <a:t>Added</a:t>
                      </a:r>
                      <a:r>
                        <a:rPr lang="en-US" sz="1600" baseline="0" dirty="0" smtClean="0"/>
                        <a:t> Study data, not networked</a:t>
                      </a:r>
                      <a:endParaRPr lang="en-US" sz="1600" dirty="0"/>
                    </a:p>
                  </a:txBody>
                  <a:tcPr/>
                </a:tc>
              </a:tr>
              <a:tr h="370840">
                <a:tc>
                  <a:txBody>
                    <a:bodyPr/>
                    <a:lstStyle/>
                    <a:p>
                      <a:r>
                        <a:rPr lang="en-US" sz="1600" dirty="0" smtClean="0"/>
                        <a:t>V4.6 </a:t>
                      </a:r>
                      <a:endParaRPr lang="en-US" sz="1600" dirty="0"/>
                    </a:p>
                  </a:txBody>
                  <a:tcPr/>
                </a:tc>
                <a:tc>
                  <a:txBody>
                    <a:bodyPr/>
                    <a:lstStyle/>
                    <a:p>
                      <a:r>
                        <a:rPr lang="en-US" sz="1600" dirty="0" smtClean="0"/>
                        <a:t>MSDE2000</a:t>
                      </a:r>
                      <a:endParaRPr lang="en-US" sz="1600" dirty="0"/>
                    </a:p>
                  </a:txBody>
                  <a:tcPr/>
                </a:tc>
                <a:tc>
                  <a:txBody>
                    <a:bodyPr/>
                    <a:lstStyle/>
                    <a:p>
                      <a:r>
                        <a:rPr lang="en-US" sz="1600" dirty="0" smtClean="0"/>
                        <a:t>Integrated with application install</a:t>
                      </a:r>
                      <a:endParaRPr lang="en-US" sz="1600" dirty="0"/>
                    </a:p>
                  </a:txBody>
                  <a:tcPr/>
                </a:tc>
                <a:tc>
                  <a:txBody>
                    <a:bodyPr/>
                    <a:lstStyle/>
                    <a:p>
                      <a:r>
                        <a:rPr lang="en-US" sz="1600" dirty="0" smtClean="0"/>
                        <a:t>Added workstation names but not networked</a:t>
                      </a:r>
                      <a:r>
                        <a:rPr lang="en-US" sz="1600" baseline="0" dirty="0" smtClean="0"/>
                        <a:t> study capable.</a:t>
                      </a:r>
                      <a:endParaRPr lang="en-US" sz="1600" dirty="0"/>
                    </a:p>
                  </a:txBody>
                  <a:tcPr/>
                </a:tc>
              </a:tr>
              <a:tr h="370840">
                <a:tc>
                  <a:txBody>
                    <a:bodyPr/>
                    <a:lstStyle/>
                    <a:p>
                      <a:r>
                        <a:rPr lang="en-US" sz="1600" dirty="0" smtClean="0"/>
                        <a:t>V4.7 – V4.8</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MSDE2000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Integrated with application install</a:t>
                      </a:r>
                    </a:p>
                  </a:txBody>
                  <a:tcPr/>
                </a:tc>
                <a:tc>
                  <a:txBody>
                    <a:bodyPr/>
                    <a:lstStyle/>
                    <a:p>
                      <a:r>
                        <a:rPr lang="en-US" sz="1600" dirty="0" smtClean="0"/>
                        <a:t>Network study capable</a:t>
                      </a:r>
                      <a:endParaRPr lang="en-US" sz="1600" dirty="0"/>
                    </a:p>
                  </a:txBody>
                  <a:tcPr/>
                </a:tc>
              </a:tr>
              <a:tr h="370840">
                <a:tc>
                  <a:txBody>
                    <a:bodyPr/>
                    <a:lstStyle/>
                    <a:p>
                      <a:r>
                        <a:rPr lang="en-US" sz="1600" dirty="0" smtClean="0"/>
                        <a:t>V4.9 and above</a:t>
                      </a:r>
                      <a:endParaRPr lang="en-US" sz="1600" dirty="0"/>
                    </a:p>
                  </a:txBody>
                  <a:tcPr/>
                </a:tc>
                <a:tc>
                  <a:txBody>
                    <a:bodyPr/>
                    <a:lstStyle/>
                    <a:p>
                      <a:r>
                        <a:rPr lang="en-US" sz="1600" dirty="0" smtClean="0"/>
                        <a:t>SQL Server Express 2005</a:t>
                      </a:r>
                      <a:endParaRPr lang="en-US" sz="1600" dirty="0"/>
                    </a:p>
                  </a:txBody>
                  <a:tcPr/>
                </a:tc>
                <a:tc>
                  <a:txBody>
                    <a:bodyPr/>
                    <a:lstStyle/>
                    <a:p>
                      <a:r>
                        <a:rPr lang="en-US" sz="1600" dirty="0" smtClean="0"/>
                        <a:t>Integrated with application install</a:t>
                      </a:r>
                      <a:endParaRPr lang="en-US" sz="1600" dirty="0"/>
                    </a:p>
                  </a:txBody>
                  <a:tcPr/>
                </a:tc>
                <a:tc>
                  <a:txBody>
                    <a:bodyPr/>
                    <a:lstStyle/>
                    <a:p>
                      <a:r>
                        <a:rPr lang="en-US" sz="1600" dirty="0" smtClean="0"/>
                        <a:t>Uses MSDE2000 if upgrading</a:t>
                      </a:r>
                    </a:p>
                    <a:p>
                      <a:r>
                        <a:rPr lang="en-US" sz="1600" dirty="0" smtClean="0"/>
                        <a:t>Not backwards compatible</a:t>
                      </a:r>
                      <a:r>
                        <a:rPr lang="en-US" sz="1600" baseline="0" dirty="0" smtClean="0"/>
                        <a:t> if backing up and then restoring on older version.</a:t>
                      </a:r>
                    </a:p>
                    <a:p>
                      <a:r>
                        <a:rPr lang="en-US" sz="1600" baseline="0" dirty="0" smtClean="0"/>
                        <a:t>NOTE: Windows 7 is not compatible with MSDE.</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sz="1600" b="1" dirty="0" smtClean="0"/>
              <a:t>Dynamic Ports</a:t>
            </a:r>
          </a:p>
          <a:p>
            <a:r>
              <a:rPr lang="en-US" sz="1600" dirty="0" smtClean="0"/>
              <a:t>By default, named instances (including SQL Server Express) use dynamic ports. That means that every time that the Database Engine starts, it identifies an available port and uses that port number. If the named instance is the only instance of the Database Engine installed, it will probably use TCP port 1433. If other instances of the Database Engine are installed, it will probably use a different TCP port. Because the port selected might change every time that the Database Engine is started, it is difficult to configure the firewall to enable access to the correct port number. Therefore, if a firewall is used, we recommend reconfiguring the Database Engine to use the same port number every time. This is called a fixed port or a static port. For more information, see </a:t>
            </a:r>
            <a:r>
              <a:rPr lang="en-US" sz="1600" dirty="0" smtClean="0">
                <a:hlinkClick r:id="rId2"/>
              </a:rPr>
              <a:t>Configuring a Fixed Port</a:t>
            </a:r>
            <a:r>
              <a:rPr lang="en-US" sz="1600" dirty="0" smtClean="0"/>
              <a:t>.</a:t>
            </a:r>
          </a:p>
          <a:p>
            <a:r>
              <a:rPr lang="en-US" sz="1600" dirty="0" smtClean="0"/>
              <a:t>An alternative to configuring a named instance to listen on a fixed port is to create an exception in the firewall for a SQL Server program such as </a:t>
            </a:r>
            <a:r>
              <a:rPr lang="en-US" sz="1600" b="1" dirty="0" smtClean="0"/>
              <a:t>sqlservr.exe</a:t>
            </a:r>
            <a:r>
              <a:rPr lang="en-US" sz="1600" dirty="0" smtClean="0"/>
              <a:t> (for the Database Engine). This can be convenient, but the port number will not appear in the </a:t>
            </a:r>
            <a:r>
              <a:rPr lang="en-US" sz="1600" b="1" dirty="0" smtClean="0"/>
              <a:t>Local Port</a:t>
            </a:r>
            <a:r>
              <a:rPr lang="en-US" sz="1600" dirty="0" smtClean="0"/>
              <a:t> column of the </a:t>
            </a:r>
            <a:r>
              <a:rPr lang="en-US" sz="1600" b="1" dirty="0" smtClean="0"/>
              <a:t>Inbound Rules</a:t>
            </a:r>
            <a:r>
              <a:rPr lang="en-US" sz="1600" dirty="0" smtClean="0"/>
              <a:t> page when you are using the Windows Firewall with Advanced Security MMC snap-in. This can make it more difficult to audit which ports are open. Another consideration is that a service pack or cumulative update can change the path to the SQL Server executable which will invalidate the firewall rule.</a:t>
            </a:r>
          </a:p>
          <a:p>
            <a:endParaRPr lang="en-US" sz="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600" dirty="0" smtClean="0"/>
              <a:t>Windows 7 Firewall Settings References</a:t>
            </a:r>
            <a:endParaRPr lang="en-US" sz="3600" dirty="0"/>
          </a:p>
        </p:txBody>
      </p:sp>
      <p:sp>
        <p:nvSpPr>
          <p:cNvPr id="3" name="Content Placeholder 2"/>
          <p:cNvSpPr>
            <a:spLocks noGrp="1"/>
          </p:cNvSpPr>
          <p:nvPr>
            <p:ph idx="1"/>
          </p:nvPr>
        </p:nvSpPr>
        <p:spPr>
          <a:xfrm>
            <a:off x="304800" y="1295400"/>
            <a:ext cx="8382000" cy="5105400"/>
          </a:xfrm>
        </p:spPr>
        <p:txBody>
          <a:bodyPr/>
          <a:lstStyle/>
          <a:p>
            <a:r>
              <a:rPr lang="en-US" dirty="0" smtClean="0">
                <a:hlinkClick r:id="rId2"/>
              </a:rPr>
              <a:t>http://msdn.microsoft.com/en-us/library/ms175043.aspx</a:t>
            </a:r>
            <a:endParaRPr lang="en-US" dirty="0" smtClean="0"/>
          </a:p>
          <a:p>
            <a:r>
              <a:rPr lang="en-US" dirty="0" smtClean="0">
                <a:hlinkClick r:id="rId3"/>
              </a:rPr>
              <a:t>http://jwwishart.wordpress.com/2009/10/27/firewall-rule-for-sql-server-2005-on-windows-7/</a:t>
            </a:r>
          </a:p>
          <a:p>
            <a:r>
              <a:rPr lang="en-US" dirty="0" smtClean="0">
                <a:hlinkClick r:id="rId4"/>
              </a:rPr>
              <a:t>http://msdn.microsoft.com/en-us/library/cc646023.aspx</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for SQL Server Installations</a:t>
            </a:r>
            <a:endParaRPr lang="en-US" dirty="0"/>
          </a:p>
        </p:txBody>
      </p:sp>
      <p:sp>
        <p:nvSpPr>
          <p:cNvPr id="3" name="Content Placeholder 2"/>
          <p:cNvSpPr>
            <a:spLocks noGrp="1"/>
          </p:cNvSpPr>
          <p:nvPr>
            <p:ph idx="1"/>
          </p:nvPr>
        </p:nvSpPr>
        <p:spPr>
          <a:xfrm>
            <a:off x="152400" y="1295400"/>
            <a:ext cx="8610600" cy="5105400"/>
          </a:xfrm>
        </p:spPr>
        <p:txBody>
          <a:bodyPr/>
          <a:lstStyle/>
          <a:p>
            <a:r>
              <a:rPr lang="en-US" dirty="0" smtClean="0"/>
              <a:t>For the integrated install the user must have administrative rights the first time Ponemah is launched since this will create the initial P3 database.</a:t>
            </a:r>
          </a:p>
          <a:p>
            <a:r>
              <a:rPr lang="en-US" dirty="0" smtClean="0"/>
              <a:t>If the instance P3PlusTest is selected in the future the user must have administrative rights the first time that instance is entered.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Installations V4.5 and Prior</a:t>
            </a:r>
            <a:endParaRPr lang="en-US" dirty="0"/>
          </a:p>
        </p:txBody>
      </p:sp>
      <p:sp>
        <p:nvSpPr>
          <p:cNvPr id="3" name="Content Placeholder 2"/>
          <p:cNvSpPr>
            <a:spLocks noGrp="1"/>
          </p:cNvSpPr>
          <p:nvPr>
            <p:ph idx="1"/>
          </p:nvPr>
        </p:nvSpPr>
        <p:spPr/>
        <p:txBody>
          <a:bodyPr/>
          <a:lstStyle/>
          <a:p>
            <a:r>
              <a:rPr lang="en-US" dirty="0" smtClean="0"/>
              <a:t>Separate application to install SQL Server 2000 (MSDE)</a:t>
            </a:r>
          </a:p>
          <a:p>
            <a:pPr>
              <a:buNone/>
            </a:pP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590800" y="2971800"/>
            <a:ext cx="3810000" cy="3298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295400"/>
            <a:ext cx="8229600" cy="2057399"/>
          </a:xfrm>
        </p:spPr>
        <p:txBody>
          <a:bodyPr/>
          <a:lstStyle/>
          <a:p>
            <a:r>
              <a:rPr lang="en-US" sz="2000" dirty="0" smtClean="0"/>
              <a:t>SQL Instance</a:t>
            </a:r>
          </a:p>
          <a:p>
            <a:pPr lvl="1"/>
            <a:r>
              <a:rPr lang="en-US" sz="2000" dirty="0" smtClean="0"/>
              <a:t>Different from a database.  This is a separate data store for databases files. </a:t>
            </a:r>
          </a:p>
          <a:p>
            <a:pPr lvl="1"/>
            <a:r>
              <a:rPr lang="en-US" sz="2000" dirty="0" smtClean="0"/>
              <a:t>Same database names (Study) can exist in each instance but with different data.</a:t>
            </a:r>
          </a:p>
          <a:p>
            <a:r>
              <a:rPr lang="en-US" sz="2000" dirty="0" smtClean="0"/>
              <a:t>SQL Database</a:t>
            </a:r>
          </a:p>
          <a:p>
            <a:pPr lvl="1"/>
            <a:r>
              <a:rPr lang="en-US" sz="2000" dirty="0" smtClean="0"/>
              <a:t>Replace data files with a robust method of storing data.</a:t>
            </a:r>
          </a:p>
          <a:p>
            <a:pPr lvl="1"/>
            <a:r>
              <a:rPr lang="en-US" sz="2000" dirty="0" smtClean="0"/>
              <a:t>Completely managed by SQL Server and Ponemah application.</a:t>
            </a:r>
          </a:p>
          <a:p>
            <a:pPr lvl="2"/>
            <a:r>
              <a:rPr lang="en-US" sz="1600" dirty="0" smtClean="0"/>
              <a:t>No user interaction directly with the database</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cstate="print"/>
          <a:srcRect/>
          <a:stretch>
            <a:fillRect/>
          </a:stretch>
        </p:blipFill>
        <p:spPr bwMode="auto">
          <a:xfrm>
            <a:off x="2438400" y="838200"/>
            <a:ext cx="5943600" cy="5726540"/>
          </a:xfrm>
          <a:prstGeom prst="rect">
            <a:avLst/>
          </a:prstGeom>
          <a:noFill/>
          <a:ln w="9525">
            <a:noFill/>
            <a:miter lim="800000"/>
            <a:headEnd/>
            <a:tailEnd/>
          </a:ln>
        </p:spPr>
      </p:pic>
      <p:sp>
        <p:nvSpPr>
          <p:cNvPr id="2" name="Title 1"/>
          <p:cNvSpPr>
            <a:spLocks noGrp="1"/>
          </p:cNvSpPr>
          <p:nvPr>
            <p:ph type="title"/>
          </p:nvPr>
        </p:nvSpPr>
        <p:spPr>
          <a:xfrm>
            <a:off x="0" y="152400"/>
            <a:ext cx="9144000" cy="838200"/>
          </a:xfrm>
        </p:spPr>
        <p:txBody>
          <a:bodyPr/>
          <a:lstStyle/>
          <a:p>
            <a:r>
              <a:rPr lang="en-US" sz="3600" dirty="0" smtClean="0"/>
              <a:t>SQL Server 2000 Instance &amp; File Layout</a:t>
            </a:r>
            <a:endParaRPr lang="en-US" sz="3600" dirty="0"/>
          </a:p>
        </p:txBody>
      </p:sp>
      <p:sp>
        <p:nvSpPr>
          <p:cNvPr id="5" name="Oval 4"/>
          <p:cNvSpPr/>
          <p:nvPr/>
        </p:nvSpPr>
        <p:spPr>
          <a:xfrm>
            <a:off x="2743200" y="2209799"/>
            <a:ext cx="1295400" cy="6096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198120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Instance 1: P3Plus</a:t>
            </a:r>
            <a:endParaRPr lang="en-US" sz="1200" b="1" dirty="0"/>
          </a:p>
        </p:txBody>
      </p:sp>
      <p:cxnSp>
        <p:nvCxnSpPr>
          <p:cNvPr id="7" name="Straight Arrow Connector 6"/>
          <p:cNvCxnSpPr>
            <a:stCxn id="6" idx="3"/>
            <a:endCxn id="5" idx="2"/>
          </p:cNvCxnSpPr>
          <p:nvPr/>
        </p:nvCxnSpPr>
        <p:spPr>
          <a:xfrm>
            <a:off x="1981200" y="1866900"/>
            <a:ext cx="762000" cy="647699"/>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Oval 13"/>
          <p:cNvSpPr/>
          <p:nvPr/>
        </p:nvSpPr>
        <p:spPr>
          <a:xfrm>
            <a:off x="2743200" y="2819398"/>
            <a:ext cx="1295400" cy="6096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2285999"/>
            <a:ext cx="198120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Instance 2: P3PlusTest</a:t>
            </a:r>
            <a:endParaRPr lang="en-US" sz="1200" b="1" dirty="0"/>
          </a:p>
        </p:txBody>
      </p:sp>
      <p:cxnSp>
        <p:nvCxnSpPr>
          <p:cNvPr id="16" name="Straight Arrow Connector 15"/>
          <p:cNvCxnSpPr>
            <a:stCxn id="15" idx="3"/>
            <a:endCxn id="14" idx="2"/>
          </p:cNvCxnSpPr>
          <p:nvPr/>
        </p:nvCxnSpPr>
        <p:spPr>
          <a:xfrm>
            <a:off x="1981200" y="2476499"/>
            <a:ext cx="762000" cy="647699"/>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1" name="Oval 20"/>
          <p:cNvSpPr/>
          <p:nvPr/>
        </p:nvSpPr>
        <p:spPr>
          <a:xfrm>
            <a:off x="4648200" y="4267200"/>
            <a:ext cx="914400" cy="1447800"/>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066800" y="3876675"/>
            <a:ext cx="2236694" cy="6953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Different versions of Ponemah installed noted by database filename.</a:t>
            </a:r>
            <a:endParaRPr lang="en-US" sz="1200" b="1" dirty="0"/>
          </a:p>
        </p:txBody>
      </p:sp>
      <p:cxnSp>
        <p:nvCxnSpPr>
          <p:cNvPr id="23" name="Straight Arrow Connector 22"/>
          <p:cNvCxnSpPr>
            <a:stCxn id="22" idx="3"/>
            <a:endCxn id="21" idx="2"/>
          </p:cNvCxnSpPr>
          <p:nvPr/>
        </p:nvCxnSpPr>
        <p:spPr>
          <a:xfrm>
            <a:off x="3303494" y="4224338"/>
            <a:ext cx="1344706" cy="76676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8" name="Oval 27"/>
          <p:cNvSpPr/>
          <p:nvPr/>
        </p:nvSpPr>
        <p:spPr>
          <a:xfrm>
            <a:off x="4648200" y="6095999"/>
            <a:ext cx="914400" cy="381001"/>
          </a:xfrm>
          <a:prstGeom prst="ellipse">
            <a:avLst/>
          </a:prstGeom>
          <a:solidFill>
            <a:schemeClr val="accent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04800" y="5181600"/>
            <a:ext cx="2236694" cy="6953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Each Study has it’s own database (files).  2 files per database.</a:t>
            </a:r>
            <a:endParaRPr lang="en-US" sz="1200" b="1" dirty="0"/>
          </a:p>
        </p:txBody>
      </p:sp>
      <p:cxnSp>
        <p:nvCxnSpPr>
          <p:cNvPr id="30" name="Straight Arrow Connector 29"/>
          <p:cNvCxnSpPr>
            <a:stCxn id="29" idx="3"/>
            <a:endCxn id="28" idx="2"/>
          </p:cNvCxnSpPr>
          <p:nvPr/>
        </p:nvCxnSpPr>
        <p:spPr>
          <a:xfrm>
            <a:off x="2541494" y="5529263"/>
            <a:ext cx="2106706" cy="757237"/>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SI powerpoint template">
  <a:themeElements>
    <a:clrScheme name="DSI template 0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SI template 09-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I template 0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I template 09-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I template 09-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I template 09-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I template 09-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I template 09-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I template 09-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I template 09-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I template 09-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I template 09-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I template 09-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I template 09-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B3B2F79D31BD4390613915FFDB3CC1" ma:contentTypeVersion="0" ma:contentTypeDescription="Create a new document." ma:contentTypeScope="" ma:versionID="11fdfb61daad946dd080ae9a66297cb1">
  <xsd:schema xmlns:xsd="http://www.w3.org/2001/XMLSchema" xmlns:p="http://schemas.microsoft.com/office/2006/metadata/properties" xmlns:ns2="b260ed59-f4e3-41dc-a71b-dd39273a5cc0" targetNamespace="http://schemas.microsoft.com/office/2006/metadata/properties" ma:root="true" ma:fieldsID="1db41d7d19a6d1630c9dfbd61dd8eb59" ns2:_="">
    <xsd:import namespace="b260ed59-f4e3-41dc-a71b-dd39273a5cc0"/>
    <xsd:element name="properties">
      <xsd:complexType>
        <xsd:sequence>
          <xsd:element name="documentManagement">
            <xsd:complexType>
              <xsd:all>
                <xsd:element ref="ns2:hyperlink" minOccurs="0"/>
              </xsd:all>
            </xsd:complexType>
          </xsd:element>
        </xsd:sequence>
      </xsd:complexType>
    </xsd:element>
  </xsd:schema>
  <xsd:schema xmlns:xsd="http://www.w3.org/2001/XMLSchema" xmlns:dms="http://schemas.microsoft.com/office/2006/documentManagement/types" targetNamespace="b260ed59-f4e3-41dc-a71b-dd39273a5cc0" elementFormDefault="qualified">
    <xsd:import namespace="http://schemas.microsoft.com/office/2006/documentManagement/types"/>
    <xsd:element name="hyperlink" ma:index="8"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hyperlink xmlns="b260ed59-f4e3-41dc-a71b-dd39273a5cc0">
      <Url xsi:nil="true"/>
      <Description xsi:nil="true"/>
    </hyper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C6B6B-D310-49C2-8C65-F34F9AD76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60ed59-f4e3-41dc-a71b-dd39273a5cc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4EFD2B4-10A2-44A3-A023-9522800E7926}">
  <ds:schemaRefs>
    <ds:schemaRef ds:uri="http://schemas.microsoft.com/office/2006/metadata/properties"/>
    <ds:schemaRef ds:uri="b260ed59-f4e3-41dc-a71b-dd39273a5cc0"/>
  </ds:schemaRefs>
</ds:datastoreItem>
</file>

<file path=customXml/itemProps3.xml><?xml version="1.0" encoding="utf-8"?>
<ds:datastoreItem xmlns:ds="http://schemas.openxmlformats.org/officeDocument/2006/customXml" ds:itemID="{D0FB4371-38F8-45B7-86AB-86E381D56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1872</TotalTime>
  <Words>2288</Words>
  <Application>Microsoft Office PowerPoint</Application>
  <PresentationFormat>On-screen Show (4:3)</PresentationFormat>
  <Paragraphs>343</Paragraphs>
  <Slides>51</Slides>
  <Notes>35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DSI powerpoint template</vt:lpstr>
      <vt:lpstr>SQL Server and Network Study Setup, Troubleshooting &amp; Training</vt:lpstr>
      <vt:lpstr>What is SQL?</vt:lpstr>
      <vt:lpstr>What is SQL Server Used For</vt:lpstr>
      <vt:lpstr>SQL Server Databases Supported</vt:lpstr>
      <vt:lpstr>Ponemah \ SQL Server Version Chart</vt:lpstr>
      <vt:lpstr>Notes for SQL Server Installations</vt:lpstr>
      <vt:lpstr>Installations V4.5 and Prior</vt:lpstr>
      <vt:lpstr>Definitions</vt:lpstr>
      <vt:lpstr>SQL Server 2000 Instance &amp; File Layout</vt:lpstr>
      <vt:lpstr>SQL Server 2005 Instance &amp; File Layout</vt:lpstr>
      <vt:lpstr>SQL Server 2005 Instances</vt:lpstr>
      <vt:lpstr>SQL 2000 &amp; 2005 Differences</vt:lpstr>
      <vt:lpstr>Database Being Used – Install Details</vt:lpstr>
      <vt:lpstr>Registry Structure and Versions</vt:lpstr>
      <vt:lpstr>New Registry Key Setting</vt:lpstr>
      <vt:lpstr>Registry Key Permissions</vt:lpstr>
      <vt:lpstr>Common Errors</vt:lpstr>
      <vt:lpstr>Troubleshooting SQL</vt:lpstr>
      <vt:lpstr>Running the tool Windows 7</vt:lpstr>
      <vt:lpstr>Checking SQL Authentication</vt:lpstr>
      <vt:lpstr>Verify SQL Authentication</vt:lpstr>
      <vt:lpstr>Verifying Users and Groups</vt:lpstr>
      <vt:lpstr>Accessing SQL</vt:lpstr>
      <vt:lpstr>Network Study Features</vt:lpstr>
      <vt:lpstr>How Network Study Works</vt:lpstr>
      <vt:lpstr>Knowing Which SQL Instance is Being Used</vt:lpstr>
      <vt:lpstr>Network Study &amp; DSO</vt:lpstr>
      <vt:lpstr>Access to Study Data Across Workstations</vt:lpstr>
      <vt:lpstr>If Folder Shares not Correct</vt:lpstr>
      <vt:lpstr>Groups &amp; Users</vt:lpstr>
      <vt:lpstr>Windows XP Firewall Settings</vt:lpstr>
      <vt:lpstr>Windows 7 Firewall Settings</vt:lpstr>
      <vt:lpstr>Needed Window Services</vt:lpstr>
      <vt:lpstr>Network Protocol</vt:lpstr>
      <vt:lpstr>Local Security Polices</vt:lpstr>
      <vt:lpstr>Other Security Considerations</vt:lpstr>
      <vt:lpstr>Getting Databases for Support</vt:lpstr>
      <vt:lpstr>Study Support Issues</vt:lpstr>
      <vt:lpstr>Setting Up a Network Study – An Overview</vt:lpstr>
      <vt:lpstr>Tox with Study Networking</vt:lpstr>
      <vt:lpstr>Non-tox with Network Study</vt:lpstr>
      <vt:lpstr>Tox Study Networked</vt:lpstr>
      <vt:lpstr>Typical Setup &amp; Usage</vt:lpstr>
      <vt:lpstr>Run Study</vt:lpstr>
      <vt:lpstr>Consolidating Study Data</vt:lpstr>
      <vt:lpstr>Data Flow Diagram</vt:lpstr>
      <vt:lpstr>Backing Up Study Data</vt:lpstr>
      <vt:lpstr>Restoring Study Data</vt:lpstr>
      <vt:lpstr>Another Example - Telemetry Setup</vt:lpstr>
      <vt:lpstr>Notes</vt:lpstr>
      <vt:lpstr>Windows 7 Firewall Settings References</vt:lpstr>
    </vt:vector>
  </TitlesOfParts>
  <Company>Transoma Medical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Study Configuration &amp; Training</dc:title>
  <dc:creator>John P. Kroehle, Jr.</dc:creator>
  <cp:lastModifiedBy>John P. Kroehle, Jr.</cp:lastModifiedBy>
  <cp:revision>201</cp:revision>
  <dcterms:created xsi:type="dcterms:W3CDTF">2009-11-12T13:31:57Z</dcterms:created>
  <dcterms:modified xsi:type="dcterms:W3CDTF">2012-03-13T13:50:22Z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0x010100B6B3B2F79D31BD4390613915FFDB3CC1</vt:lpwstr>
  </property>
  <property fmtid="{D5CDD505-2E9C-101B-9397-08002B2CF9AE}" pid="3" name="TemplateUrl">
    <vt:lpwstr/>
  </property>
  <property fmtid="{D5CDD505-2E9C-101B-9397-08002B2CF9AE}" pid="4" name="_SourceUrl">
    <vt:lpwstr/>
  </property>
  <property fmtid="{D5CDD505-2E9C-101B-9397-08002B2CF9AE}" pid="5" name="xd_Signature">
    <vt:bool>false</vt:bool>
  </property>
  <property fmtid="{D5CDD505-2E9C-101B-9397-08002B2CF9AE}" pid="6" name="xd_ProgID">
    <vt:lpwstr/>
  </property>
</Properties>
</file>